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71" r:id="rId9"/>
    <p:sldId id="263" r:id="rId10"/>
    <p:sldId id="267" r:id="rId11"/>
    <p:sldId id="268" r:id="rId12"/>
    <p:sldId id="269" r:id="rId13"/>
    <p:sldId id="270" r:id="rId14"/>
    <p:sldId id="273" r:id="rId15"/>
    <p:sldId id="280" r:id="rId16"/>
    <p:sldId id="278" r:id="rId17"/>
    <p:sldId id="279" r:id="rId18"/>
    <p:sldId id="274"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0340"/>
  </p:normalViewPr>
  <p:slideViewPr>
    <p:cSldViewPr snapToGrid="0" snapToObjects="1">
      <p:cViewPr varScale="1">
        <p:scale>
          <a:sx n="44" d="100"/>
          <a:sy n="44" d="100"/>
        </p:scale>
        <p:origin x="208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5.1419800000000002E-2"/>
          <c:y val="4.7812599999999997E-2"/>
          <c:w val="0.86537500000000001"/>
          <c:h val="0.58489400000000002"/>
        </c:manualLayout>
      </c:layout>
      <c:lineChart>
        <c:grouping val="standard"/>
        <c:varyColors val="0"/>
        <c:ser>
          <c:idx val="0"/>
          <c:order val="0"/>
          <c:tx>
            <c:strRef>
              <c:f>Sheet1!$A$2</c:f>
              <c:strCache>
                <c:ptCount val="1"/>
                <c:pt idx="0">
                  <c:v>Region 1</c:v>
                </c:pt>
              </c:strCache>
            </c:strRef>
          </c:tx>
          <c:spPr>
            <a:ln w="76200" cap="flat">
              <a:solidFill>
                <a:schemeClr val="accent1"/>
              </a:solidFill>
              <a:prstDash val="solid"/>
              <a:miter lim="400000"/>
            </a:ln>
            <a:effectLst/>
          </c:spPr>
          <c:marker>
            <c:symbol val="circle"/>
            <c:size val="6"/>
            <c:spPr>
              <a:solidFill>
                <a:srgbClr val="FFFFFF"/>
              </a:solidFill>
              <a:ln w="76200" cap="flat">
                <a:solidFill>
                  <a:schemeClr val="accent1"/>
                </a:solidFill>
                <a:prstDash val="solid"/>
                <a:miter lim="400000"/>
              </a:ln>
              <a:effectLst/>
            </c:spPr>
          </c:marker>
          <c:cat>
            <c:strRef>
              <c:f>Sheet1!$B$1:$I$1</c:f>
              <c:strCache>
                <c:ptCount val="8"/>
                <c:pt idx="0">
                  <c:v>Concept</c:v>
                </c:pt>
                <c:pt idx="1">
                  <c:v>Design</c:v>
                </c:pt>
                <c:pt idx="2">
                  <c:v>Development</c:v>
                </c:pt>
                <c:pt idx="3">
                  <c:v>Local Testing</c:v>
                </c:pt>
                <c:pt idx="4">
                  <c:v>Commit/Code Review</c:v>
                </c:pt>
                <c:pt idx="5">
                  <c:v>Integration</c:v>
                </c:pt>
                <c:pt idx="6">
                  <c:v>Production</c:v>
                </c:pt>
                <c:pt idx="7">
                  <c:v>Late-Stage Production</c:v>
                </c:pt>
              </c:strCache>
            </c:strRef>
          </c:cat>
          <c:val>
            <c:numRef>
              <c:f>Sheet1!$B$2:$I$2</c:f>
              <c:numCache>
                <c:formatCode>General</c:formatCode>
                <c:ptCount val="8"/>
                <c:pt idx="0">
                  <c:v>1</c:v>
                </c:pt>
                <c:pt idx="1">
                  <c:v>1</c:v>
                </c:pt>
                <c:pt idx="2">
                  <c:v>1</c:v>
                </c:pt>
                <c:pt idx="3">
                  <c:v>2</c:v>
                </c:pt>
                <c:pt idx="4">
                  <c:v>4</c:v>
                </c:pt>
                <c:pt idx="5">
                  <c:v>8</c:v>
                </c:pt>
                <c:pt idx="6">
                  <c:v>16</c:v>
                </c:pt>
                <c:pt idx="7">
                  <c:v>32</c:v>
                </c:pt>
              </c:numCache>
            </c:numRef>
          </c:val>
          <c:smooth val="1"/>
          <c:extLst>
            <c:ext xmlns:c16="http://schemas.microsoft.com/office/drawing/2014/chart" uri="{C3380CC4-5D6E-409C-BE32-E72D297353CC}">
              <c16:uniqueId val="{00000000-EEBE-354F-9BDC-8B0F037DCE8E}"/>
            </c:ext>
          </c:extLst>
        </c:ser>
        <c:dLbls>
          <c:showLegendKey val="0"/>
          <c:showVal val="0"/>
          <c:showCatName val="0"/>
          <c:showSerName val="0"/>
          <c:showPercent val="0"/>
          <c:showBubbleSize val="0"/>
        </c:dLbls>
        <c:marker val="1"/>
        <c:smooth val="0"/>
        <c:axId val="2094734552"/>
        <c:axId val="2094734553"/>
      </c:lineChart>
      <c:catAx>
        <c:axId val="2094734552"/>
        <c:scaling>
          <c:orientation val="minMax"/>
        </c:scaling>
        <c:delete val="0"/>
        <c:axPos val="b"/>
        <c:numFmt formatCode="General" sourceLinked="0"/>
        <c:majorTickMark val="none"/>
        <c:minorTickMark val="none"/>
        <c:tickLblPos val="low"/>
        <c:spPr>
          <a:ln w="12700" cap="flat">
            <a:solidFill>
              <a:srgbClr val="000000"/>
            </a:solidFill>
            <a:prstDash val="solid"/>
            <a:miter lim="400000"/>
          </a:ln>
        </c:spPr>
        <c:txPr>
          <a:bodyPr rot="-18900000"/>
          <a:lstStyle/>
          <a:p>
            <a:pPr>
              <a:defRPr sz="3400" b="0" i="0" u="none" strike="noStrike">
                <a:solidFill>
                  <a:srgbClr val="000000"/>
                </a:solidFill>
                <a:latin typeface="Helvetica Neue"/>
              </a:defRPr>
            </a:pPr>
            <a:endParaRPr lang="en-US"/>
          </a:p>
        </c:txPr>
        <c:crossAx val="2094734553"/>
        <c:crosses val="autoZero"/>
        <c:auto val="1"/>
        <c:lblAlgn val="ctr"/>
        <c:lblOffset val="100"/>
        <c:noMultiLvlLbl val="1"/>
      </c:catAx>
      <c:valAx>
        <c:axId val="2094734553"/>
        <c:scaling>
          <c:orientation val="minMax"/>
        </c:scaling>
        <c:delete val="0"/>
        <c:axPos val="l"/>
        <c:majorGridlines>
          <c:spPr>
            <a:ln w="12700" cap="flat">
              <a:solidFill>
                <a:srgbClr val="B8B8B8"/>
              </a:solidFill>
              <a:prstDash val="solid"/>
              <a:miter lim="400000"/>
            </a:ln>
          </c:spPr>
        </c:majorGridlines>
        <c:title>
          <c:tx>
            <c:rich>
              <a:bodyPr rot="-5400000"/>
              <a:lstStyle/>
              <a:p>
                <a:pPr>
                  <a:defRPr sz="3400" b="0" i="0" u="none" strike="noStrike">
                    <a:solidFill>
                      <a:srgbClr val="000000"/>
                    </a:solidFill>
                    <a:latin typeface="Helvetica Neue"/>
                  </a:defRPr>
                </a:pPr>
                <a:r>
                  <a:rPr lang="en-US" sz="3400" b="0" i="0" u="none" strike="noStrike">
                    <a:solidFill>
                      <a:srgbClr val="000000"/>
                    </a:solidFill>
                    <a:latin typeface="Helvetica Neue"/>
                  </a:rPr>
                  <a:t>Defect Cost</a:t>
                </a:r>
              </a:p>
            </c:rich>
          </c:tx>
          <c:overlay val="1"/>
        </c:title>
        <c:numFmt formatCode="General" sourceLinked="0"/>
        <c:majorTickMark val="none"/>
        <c:minorTickMark val="none"/>
        <c:tickLblPos val="none"/>
        <c:spPr>
          <a:ln w="12700" cap="flat">
            <a:solidFill>
              <a:srgbClr val="000000"/>
            </a:solidFill>
            <a:prstDash val="solid"/>
            <a:miter lim="400000"/>
          </a:ln>
        </c:spPr>
        <c:txPr>
          <a:bodyPr rot="0"/>
          <a:lstStyle/>
          <a:p>
            <a:pPr>
              <a:defRPr sz="3400" b="0" i="0" u="none" strike="noStrike">
                <a:solidFill>
                  <a:srgbClr val="000000"/>
                </a:solidFill>
                <a:latin typeface="Helvetica Neue"/>
              </a:defRPr>
            </a:pPr>
            <a:endParaRPr lang="en-US"/>
          </a:p>
        </c:txPr>
        <c:crossAx val="2094734552"/>
        <c:crosses val="autoZero"/>
        <c:crossBetween val="midCat"/>
        <c:majorUnit val="40"/>
        <c:minorUnit val="20"/>
      </c:valAx>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jpeg>
</file>

<file path=ppt/media/image10.png>
</file>

<file path=ppt/media/image2.png>
</file>

<file path=ppt/media/image3.png>
</file>

<file path=ppt/media/image4.tif>
</file>

<file path=ppt/media/image5.tif>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engineering.fb.com/2017/08/31/web/rapid-release-at-massive-scale/"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xfrm>
            <a:off x="381000" y="685800"/>
            <a:ext cx="6096000" cy="3429000"/>
          </a:xfrm>
          <a:prstGeom prst="rect">
            <a:avLst/>
          </a:prstGeom>
        </p:spPr>
        <p:txBody>
          <a:bodyPr/>
          <a:lstStyle/>
          <a:p>
            <a:endParaRPr/>
          </a:p>
        </p:txBody>
      </p:sp>
      <p:sp>
        <p:nvSpPr>
          <p:cNvPr id="138" name="Shape 138"/>
          <p:cNvSpPr>
            <a:spLocks noGrp="1"/>
          </p:cNvSpPr>
          <p:nvPr>
            <p:ph type="body" sz="quarter" idx="1"/>
          </p:nvPr>
        </p:nvSpPr>
        <p:spPr>
          <a:prstGeom prst="rect">
            <a:avLst/>
          </a:prstGeom>
        </p:spPr>
        <p:txBody>
          <a:bodyPr/>
          <a:lstStyle/>
          <a:p>
            <a:r>
              <a:t>Review: Why expensive as move to the right?</a:t>
            </a:r>
          </a:p>
          <a:p>
            <a:pPr marL="279400" indent="-279400">
              <a:buSzPct val="123000"/>
              <a:buChar char="*"/>
            </a:pPr>
            <a:r>
              <a:t>Need to be triaged by someone who doesn’t know (or doesn’t remember)</a:t>
            </a:r>
          </a:p>
          <a:p>
            <a:pPr marL="279400" indent="-279400">
              <a:buSzPct val="123000"/>
              <a:buChar char="*"/>
            </a:pPr>
            <a:r>
              <a:t>Might now need more work, since code has changed around the bug</a:t>
            </a:r>
          </a:p>
          <a:p>
            <a:pPr marL="279400" indent="-279400">
              <a:buSzPct val="123000"/>
              <a:buChar char="*"/>
            </a:pPr>
            <a:r>
              <a:t>Has a greater impact - who wants to read about their bug on the front page of the newspaper?</a:t>
            </a:r>
          </a:p>
          <a:p>
            <a:r>
              <a:t>So far: edit-compile-debug loop of local development, continuous integration.</a:t>
            </a:r>
          </a:p>
          <a:p>
            <a:endParaRPr/>
          </a:p>
          <a:p>
            <a:r>
              <a:t>Now consider:</a:t>
            </a:r>
          </a:p>
          <a:p>
            <a:r>
              <a:t>Bug reports by internal users who are opted in to a feature before external users</a:t>
            </a:r>
          </a:p>
          <a:p>
            <a:r>
              <a:t>Bug or outage reports by external users</a:t>
            </a:r>
          </a:p>
          <a:p>
            <a:r>
              <a:t>Can we develop a process to detect these defects and resolve them before they have a greater impact?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Shape 361"/>
          <p:cNvSpPr>
            <a:spLocks noGrp="1" noRot="1" noChangeAspect="1"/>
          </p:cNvSpPr>
          <p:nvPr>
            <p:ph type="sldImg"/>
          </p:nvPr>
        </p:nvSpPr>
        <p:spPr>
          <a:xfrm>
            <a:off x="381000" y="685800"/>
            <a:ext cx="6096000" cy="3429000"/>
          </a:xfrm>
          <a:prstGeom prst="rect">
            <a:avLst/>
          </a:prstGeom>
        </p:spPr>
        <p:txBody>
          <a:bodyPr/>
          <a:lstStyle/>
          <a:p>
            <a:endParaRPr/>
          </a:p>
        </p:txBody>
      </p:sp>
      <p:sp>
        <p:nvSpPr>
          <p:cNvPr id="362" name="Shape 362"/>
          <p:cNvSpPr>
            <a:spLocks noGrp="1"/>
          </p:cNvSpPr>
          <p:nvPr>
            <p:ph type="body" sz="quarter" idx="1"/>
          </p:nvPr>
        </p:nvSpPr>
        <p:spPr>
          <a:prstGeom prst="rect">
            <a:avLst/>
          </a:prstGeom>
        </p:spPr>
        <p:txBody>
          <a:bodyPr/>
          <a:lstStyle/>
          <a:p>
            <a:r>
              <a:rPr lang="en-US" dirty="0"/>
              <a:t>This approach solves the problem of scaling continuous delivery. In Facebook’s new deployment model, there is no manual cherry-picking, and there are automated processes to detect anomalies and revert changes. There are three-tiers of deployment, from C1 (dog-</a:t>
            </a:r>
            <a:r>
              <a:rPr lang="en-US" dirty="0" err="1"/>
              <a:t>fooding</a:t>
            </a:r>
            <a:r>
              <a:rPr lang="en-US" dirty="0"/>
              <a:t>/staging) to C2 (deployment to a small slice of production) to C3 (deployment to entirety of production workload)</a:t>
            </a:r>
            <a:endParaRPr dirty="0"/>
          </a:p>
          <a:p>
            <a:endParaRPr dirty="0"/>
          </a:p>
          <a:p>
            <a:r>
              <a:rPr lang="en-US" dirty="0"/>
              <a:t>The process works like this: (copied from blog post)</a:t>
            </a:r>
            <a:endParaRPr dirty="0"/>
          </a:p>
          <a:p>
            <a:r>
              <a:rPr dirty="0"/>
              <a:t>First, diffs that have passed a series of automated internal tests and land in master are pushed out to Facebook employees. In this stage, we get push-blocking alerts if we’ve introduced a regression, and an emergency stop button lets us keep the release from going any further. If everything is OK, we push the changes to 2 percent of production, where again we collect signal and monitor alerts, especially for edge cases that our testing or employee dogfooding may not have picked up. Finally, we roll out to 100 percent of production, where our Flytrap tool aggregates user reports and alerts us to any anomalies.</a:t>
            </a:r>
          </a:p>
          <a:p>
            <a:endParaRPr dirty="0"/>
          </a:p>
          <a:p>
            <a:r>
              <a:rPr dirty="0"/>
              <a:t>Many of the changes are initially kept behind our </a:t>
            </a:r>
            <a:r>
              <a:rPr lang="en-US" dirty="0"/>
              <a:t>feature flags</a:t>
            </a:r>
            <a:r>
              <a:rPr dirty="0"/>
              <a:t>, which allows </a:t>
            </a:r>
            <a:r>
              <a:rPr lang="en-US" dirty="0"/>
              <a:t>to </a:t>
            </a:r>
            <a:r>
              <a:rPr dirty="0"/>
              <a:t>roll out mobile and web code releases independently from new features, helping to lower the risk of any particular update causing a problem. If we do find a problem, we can simply switch the </a:t>
            </a:r>
            <a:r>
              <a:rPr lang="en-US" dirty="0"/>
              <a:t>feature </a:t>
            </a:r>
            <a:r>
              <a:rPr dirty="0"/>
              <a:t>off rather than revert back to a previous version or fix forward.</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we decide the metrics to track, we can aggregate them into one place to see the overall system status. For example, here is a screenshot of the open-source monitoring platform called </a:t>
            </a:r>
            <a:r>
              <a:rPr lang="en-US" dirty="0" err="1"/>
              <a:t>Iciniga</a:t>
            </a:r>
            <a:r>
              <a:rPr lang="en-US" dirty="0"/>
              <a:t> (good luck pronouncing it, try Aye-</a:t>
            </a:r>
            <a:r>
              <a:rPr lang="en-US" dirty="0" err="1"/>
              <a:t>Singa</a:t>
            </a:r>
            <a:r>
              <a:rPr lang="en-US" dirty="0"/>
              <a:t>)’s “Service grid” overview, which shows all of the services that are being tracked, all of the KPIs that are being tracked, and the overall status of each KPI on each service</a:t>
            </a:r>
          </a:p>
        </p:txBody>
      </p:sp>
    </p:spTree>
    <p:extLst>
      <p:ext uri="{BB962C8B-B14F-4D97-AF65-F5344CB8AC3E}">
        <p14:creationId xmlns:p14="http://schemas.microsoft.com/office/powerpoint/2010/main" val="20654172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Dashboards that aggregate multiple KPIs into one place allow a human operator to gather insights by putting in one place all of the kinds of metrics that we just saw:</a:t>
            </a:r>
          </a:p>
          <a:p>
            <a:r>
              <a:rPr lang="en-US" dirty="0"/>
              <a:t>Hardware-level KPIS (like memory </a:t>
            </a:r>
            <a:r>
              <a:rPr lang="en-US" dirty="0" err="1"/>
              <a:t>usge</a:t>
            </a:r>
            <a:r>
              <a:rPr lang="en-US" dirty="0"/>
              <a:t> and CPU usage, datastore usage),</a:t>
            </a:r>
          </a:p>
          <a:p>
            <a:r>
              <a:rPr lang="en-US" dirty="0"/>
              <a:t>application-level KPIs (like number of jobs waiting to be processed in some queue, and system utilization),</a:t>
            </a:r>
          </a:p>
          <a:p>
            <a:r>
              <a:rPr lang="en-US" dirty="0"/>
              <a:t>And even environmental KPIs (like ambient air temperature at the fan inlet on the physical machines)</a:t>
            </a:r>
          </a:p>
          <a:p>
            <a:endParaRPr lang="en-US" dirty="0"/>
          </a:p>
          <a:p>
            <a:r>
              <a:rPr lang="en-US" dirty="0"/>
              <a:t>Once data like this is being tracked, it’s easier to gain high-level insights by plotting it and using an interactive interface to query it. This screenshot is taken from an open-source analytics and interactive visualization product called Grafana.</a:t>
            </a:r>
          </a:p>
          <a:p>
            <a:endParaRPr lang="en-US" dirty="0"/>
          </a:p>
          <a:p>
            <a:r>
              <a:rPr lang="en-US" dirty="0"/>
              <a:t>But it’s also easy to automate processes around this data</a:t>
            </a:r>
          </a:p>
        </p:txBody>
      </p:sp>
    </p:spTree>
    <p:extLst>
      <p:ext uri="{BB962C8B-B14F-4D97-AF65-F5344CB8AC3E}">
        <p14:creationId xmlns:p14="http://schemas.microsoft.com/office/powerpoint/2010/main" val="146585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we are monitoring these KPIs, it’s also possible to set up automated processes that take actions when certain events happen. Here’s a screenshot of another view of </a:t>
            </a:r>
            <a:r>
              <a:rPr lang="en-US" dirty="0" err="1"/>
              <a:t>Icinga</a:t>
            </a:r>
            <a:r>
              <a:rPr lang="en-US" dirty="0"/>
              <a:t>. </a:t>
            </a:r>
            <a:r>
              <a:rPr lang="en-US" sz="2200" b="0" i="0" u="none" strike="noStrike" dirty="0">
                <a:effectLst/>
                <a:latin typeface="+mn-lt"/>
                <a:ea typeface="+mn-ea"/>
                <a:cs typeface="+mn-cs"/>
                <a:sym typeface="Helvetica Neue"/>
              </a:rPr>
              <a:t>One of the key kinds of actions that </a:t>
            </a:r>
            <a:r>
              <a:rPr lang="en-US" sz="2200" b="0" i="0" u="none" strike="noStrike" dirty="0" err="1">
                <a:effectLst/>
                <a:latin typeface="+mn-lt"/>
                <a:ea typeface="+mn-ea"/>
                <a:cs typeface="+mn-cs"/>
                <a:sym typeface="Helvetica Neue"/>
              </a:rPr>
              <a:t>Icinga</a:t>
            </a:r>
            <a:r>
              <a:rPr lang="en-US" sz="2200" b="0" i="0" u="none" strike="noStrike" dirty="0">
                <a:effectLst/>
                <a:latin typeface="+mn-lt"/>
                <a:ea typeface="+mn-ea"/>
                <a:cs typeface="+mn-cs"/>
                <a:sym typeface="Helvetica Neue"/>
              </a:rPr>
              <a:t> is designed to take is to simply track problems and run a series of escalating notifications to ensure that they get noticed and resolved. In this screenshot, you can see the various times that the “</a:t>
            </a:r>
            <a:r>
              <a:rPr lang="en-US" sz="2200" b="0" i="0" u="none" strike="noStrike" dirty="0" err="1">
                <a:effectLst/>
                <a:latin typeface="+mn-lt"/>
                <a:ea typeface="+mn-ea"/>
                <a:cs typeface="+mn-cs"/>
                <a:sym typeface="Helvetica Neue"/>
              </a:rPr>
              <a:t>slurm</a:t>
            </a:r>
            <a:r>
              <a:rPr lang="en-US" sz="2200" b="0" i="0" u="none" strike="noStrike" dirty="0">
                <a:effectLst/>
                <a:latin typeface="+mn-lt"/>
                <a:ea typeface="+mn-ea"/>
                <a:cs typeface="+mn-cs"/>
                <a:sym typeface="Helvetica Neue"/>
              </a:rPr>
              <a:t> nodes” application service degraded and then eventually entirely failed on Feb 18. Each entry shows a notification that was sent.</a:t>
            </a:r>
            <a:endParaRPr lang="en-US" b="0" dirty="0"/>
          </a:p>
        </p:txBody>
      </p:sp>
    </p:spTree>
    <p:extLst>
      <p:ext uri="{BB962C8B-B14F-4D97-AF65-F5344CB8AC3E}">
        <p14:creationId xmlns:p14="http://schemas.microsoft.com/office/powerpoint/2010/main" val="13279359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Shape 384"/>
          <p:cNvSpPr>
            <a:spLocks noGrp="1" noRot="1" noChangeAspect="1"/>
          </p:cNvSpPr>
          <p:nvPr>
            <p:ph type="sldImg"/>
          </p:nvPr>
        </p:nvSpPr>
        <p:spPr>
          <a:xfrm>
            <a:off x="381000" y="685800"/>
            <a:ext cx="6096000" cy="3429000"/>
          </a:xfrm>
          <a:prstGeom prst="rect">
            <a:avLst/>
          </a:prstGeom>
        </p:spPr>
        <p:txBody>
          <a:bodyPr/>
          <a:lstStyle/>
          <a:p>
            <a:endParaRPr/>
          </a:p>
        </p:txBody>
      </p:sp>
      <p:sp>
        <p:nvSpPr>
          <p:cNvPr id="385" name="Shape 385"/>
          <p:cNvSpPr>
            <a:spLocks noGrp="1"/>
          </p:cNvSpPr>
          <p:nvPr>
            <p:ph type="body" sz="quarter" idx="1"/>
          </p:nvPr>
        </p:nvSpPr>
        <p:spPr>
          <a:prstGeom prst="rect">
            <a:avLst/>
          </a:prstGeom>
        </p:spPr>
        <p:txBody>
          <a:bodyPr/>
          <a:lstStyle/>
          <a:p>
            <a:r>
              <a:rPr lang="en-US" dirty="0"/>
              <a:t>In a real production scenario, we probably want to automate even more of a response than simply sending a notification.</a:t>
            </a:r>
          </a:p>
          <a:p>
            <a:endParaRPr lang="en-US" dirty="0"/>
          </a:p>
          <a:p>
            <a:r>
              <a:rPr lang="en-US" dirty="0"/>
              <a:t>Here is an example of application-level monitoring in practice, from Netflix. These monitoring graphs plot </a:t>
            </a:r>
            <a:r>
              <a:rPr dirty="0"/>
              <a:t>SPS</a:t>
            </a:r>
            <a:r>
              <a:rPr lang="en-US" dirty="0"/>
              <a:t>, which is </a:t>
            </a:r>
            <a:r>
              <a:rPr dirty="0"/>
              <a:t>Netflix</a:t>
            </a:r>
            <a:r>
              <a:rPr lang="en-US" dirty="0"/>
              <a:t>’s</a:t>
            </a:r>
            <a:r>
              <a:rPr dirty="0"/>
              <a:t> key business metric: “Stream starts per second” - can a user actually watch what they want to watch.</a:t>
            </a:r>
            <a:endParaRPr lang="en-US" dirty="0"/>
          </a:p>
          <a:p>
            <a:endParaRPr lang="en-US" dirty="0"/>
          </a:p>
          <a:p>
            <a:r>
              <a:rPr lang="en-US" dirty="0"/>
              <a:t>Graph shows a comparison between a “control” group (running old version of software, blue) and an “experiment” group (running new version proposed, shown in red). </a:t>
            </a:r>
            <a:r>
              <a:rPr dirty="0"/>
              <a:t>If SPS deviates between control and expected, auto-rollback </a:t>
            </a:r>
            <a:r>
              <a:rPr lang="en-US" dirty="0"/>
              <a:t>occurs </a:t>
            </a:r>
            <a:r>
              <a:rPr dirty="0"/>
              <a:t>within seconds</a:t>
            </a:r>
            <a:r>
              <a:rPr lang="en-US" dirty="0"/>
              <a:t>; no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Shape 151"/>
          <p:cNvSpPr>
            <a:spLocks noGrp="1" noRot="1" noChangeAspect="1"/>
          </p:cNvSpPr>
          <p:nvPr>
            <p:ph type="sldImg"/>
          </p:nvPr>
        </p:nvSpPr>
        <p:spPr>
          <a:prstGeom prst="rect">
            <a:avLst/>
          </a:prstGeom>
        </p:spPr>
        <p:txBody>
          <a:bodyPr/>
          <a:lstStyle/>
          <a:p>
            <a:endParaRPr/>
          </a:p>
        </p:txBody>
      </p:sp>
      <p:sp>
        <p:nvSpPr>
          <p:cNvPr id="152" name="Shape 152"/>
          <p:cNvSpPr>
            <a:spLocks noGrp="1"/>
          </p:cNvSpPr>
          <p:nvPr>
            <p:ph type="body" sz="quarter" idx="1"/>
          </p:nvPr>
        </p:nvSpPr>
        <p:spPr>
          <a:prstGeom prst="rect">
            <a:avLst/>
          </a:prstGeom>
        </p:spPr>
        <p:txBody>
          <a:bodyPr/>
          <a:lstStyle/>
          <a:p>
            <a:r>
              <a:t>Thanks to the automated software integration pipeline that we’ve built, we can now work on closing the last feedback loop: by delivering our updates frequently, we can observe the impact of each update in relative isolation. We can be agile - releasing frequently, in small batches of updates. Thanks to automation from our CI + infrastructure system, we should be able to release with relatively low human overhead. We can maintain performance indicators like crashes, or latency and work on improving them. We can roll-out these changes to just a few users before shipping to everyone, and use this data to help determine if we should do that roll-out or not. We can even use this approach to evaluate whether newly designed features are used by users as our product designers intended - for instance, if we are implementing improvements to the usability of a commenting system, we might measure whether there are more comments made using the new feature or not. There are a few tricks that we can use to make this all work (and not make our software worse).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A key pre-requisite for continuous delivery is a staging environment .</a:t>
            </a:r>
            <a:r>
              <a:rPr lang="en-US" dirty="0"/>
              <a:t>(read slide)</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different deployment environments create a “deployment pipeline”, where code changes get “promoted” from one level of deployment to the next. </a:t>
            </a:r>
          </a:p>
          <a:p>
            <a:endParaRPr lang="en-US" dirty="0"/>
          </a:p>
          <a:p>
            <a:r>
              <a:rPr lang="en-US" dirty="0"/>
              <a:t>The “testing environment” is perhaps the developers’ local machines, and provides a reasonable baseline for running tests, but it would be hard to have many other users be testing our software from that one developer’s computer, and it also would probably be hard to setup ALL of the services necessary to really make a “deployment-like” environment on each developer’s local computer.</a:t>
            </a:r>
          </a:p>
          <a:p>
            <a:endParaRPr lang="en-US" dirty="0"/>
          </a:p>
          <a:p>
            <a:r>
              <a:rPr lang="en-US" dirty="0"/>
              <a:t>The “staging environment” is usually a production-like environment, consisting of all of the same services that are in production, but perhaps deployed at a smaller scale. </a:t>
            </a:r>
          </a:p>
          <a:p>
            <a:endParaRPr lang="en-US" dirty="0"/>
          </a:p>
          <a:p>
            <a:r>
              <a:rPr lang="en-US" dirty="0"/>
              <a:t>At each deployment step, there are extensive Q/A processes that help ensure confidence that the software is ready to ship. </a:t>
            </a:r>
          </a:p>
          <a:p>
            <a:endParaRPr lang="en-US" dirty="0"/>
          </a:p>
          <a:p>
            <a:r>
              <a:rPr lang="en-US" dirty="0"/>
              <a:t>Most continuous delivery pipelines involve at least these three phases, but in practice, there may be many staging environments, and several versions of the software deployed in production concurrently.</a:t>
            </a:r>
          </a:p>
        </p:txBody>
      </p:sp>
    </p:spTree>
    <p:extLst>
      <p:ext uri="{BB962C8B-B14F-4D97-AF65-F5344CB8AC3E}">
        <p14:creationId xmlns:p14="http://schemas.microsoft.com/office/powerpoint/2010/main" val="1589458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typical strategy used in continuous delivery are A/B deployments. With A/B </a:t>
            </a:r>
            <a:r>
              <a:rPr lang="en-US" dirty="0" err="1"/>
              <a:t>deploymernts</a:t>
            </a:r>
            <a:r>
              <a:rPr lang="en-US" dirty="0"/>
              <a:t>, the production environment actually runs multiple versions of the code. Most users see the old version, but some users see the new version. Automated systems can monitor metrics from both deployments – all kinds of metrics, ranging from memory consumption to response time to overall user satisfaction. This approach might be called “testing in production” - and key to it is that even if a problem is detected in the new version, the user’s request could still be satisfied by the old version.</a:t>
            </a:r>
          </a:p>
        </p:txBody>
      </p:sp>
    </p:spTree>
    <p:extLst>
      <p:ext uri="{BB962C8B-B14F-4D97-AF65-F5344CB8AC3E}">
        <p14:creationId xmlns:p14="http://schemas.microsoft.com/office/powerpoint/2010/main" val="22965211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idea of “</a:t>
            </a:r>
            <a:r>
              <a:rPr lang="en-US" dirty="0" err="1"/>
              <a:t>devops</a:t>
            </a:r>
            <a:r>
              <a:rPr lang="en-US" dirty="0"/>
              <a:t>” is core to enabling this kind of deployment pipeline. In traditional “waterfall” models of software development, developers are responsible for one thing: writing the software. Not even testing it – you have a separate QA team, and you have a separate operations team.</a:t>
            </a:r>
          </a:p>
          <a:p>
            <a:endParaRPr lang="en-US" dirty="0"/>
          </a:p>
          <a:p>
            <a:r>
              <a:rPr lang="en-US" dirty="0"/>
              <a:t>In agile development, the developers will be responsible for writing (and running) their own tests, but it is not necessarily the case that developers are held responsible for operating the service. We might have a fully separate team responsible for that.</a:t>
            </a:r>
          </a:p>
          <a:p>
            <a:endParaRPr lang="en-US" dirty="0"/>
          </a:p>
          <a:p>
            <a:r>
              <a:rPr lang="en-US" dirty="0"/>
              <a:t>In “DevOps”, we create automated tooling to make it so that every developer can (in principle) be an operator of the software. If every developer is empowered with the ability to create their own staging environment on-demand, then we can scale this idea of continuous delivery up as we grow our development team.</a:t>
            </a:r>
          </a:p>
          <a:p>
            <a:endParaRPr lang="en-US" dirty="0"/>
          </a:p>
          <a:p>
            <a:r>
              <a:rPr lang="en-US" dirty="0"/>
              <a:t>This is not to say that there are no individuals who are dedicated to “operating” the software in deployment: these roles still certainly exist, and a common title might be ”site reliability engineer” – but just like developers are empowered in DevOps to deploy their own staging environments, operators are empowered to understand the software and debug infrastructure-related issues.</a:t>
            </a:r>
          </a:p>
        </p:txBody>
      </p:sp>
    </p:spTree>
    <p:extLst>
      <p:ext uri="{BB962C8B-B14F-4D97-AF65-F5344CB8AC3E}">
        <p14:creationId xmlns:p14="http://schemas.microsoft.com/office/powerpoint/2010/main" val="3238091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 Important bit is that there is latency to get to production – start dogfooding right away, but </a:t>
            </a:r>
            <a:r>
              <a:rPr lang="en-US"/>
              <a:t>not re</a:t>
            </a:r>
            <a:endParaRPr lang="en-US" dirty="0"/>
          </a:p>
        </p:txBody>
      </p:sp>
    </p:spTree>
    <p:extLst>
      <p:ext uri="{BB962C8B-B14F-4D97-AF65-F5344CB8AC3E}">
        <p14:creationId xmlns:p14="http://schemas.microsoft.com/office/powerpoint/2010/main" val="1854662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xfrm>
            <a:off x="381000" y="685800"/>
            <a:ext cx="6096000" cy="3429000"/>
          </a:xfrm>
          <a:prstGeom prst="rect">
            <a:avLst/>
          </a:prstGeom>
        </p:spPr>
        <p:txBody>
          <a:bodyPr/>
          <a:lstStyle/>
          <a:p>
            <a:endParaRPr/>
          </a:p>
        </p:txBody>
      </p:sp>
      <p:sp>
        <p:nvSpPr>
          <p:cNvPr id="349" name="Shape 349"/>
          <p:cNvSpPr>
            <a:spLocks noGrp="1"/>
          </p:cNvSpPr>
          <p:nvPr>
            <p:ph type="body" sz="quarter" idx="1"/>
          </p:nvPr>
        </p:nvSpPr>
        <p:spPr>
          <a:prstGeom prst="rect">
            <a:avLst/>
          </a:prstGeom>
        </p:spPr>
        <p:txBody>
          <a:bodyPr/>
          <a:lstStyle/>
          <a:p>
            <a:r>
              <a:rPr u="sng" dirty="0">
                <a:hlinkClick r:id="rId3"/>
              </a:rPr>
              <a:t>https://engineering.fb.com/2017/08/31/web/rapid-release-at-massive-scale/</a:t>
            </a:r>
          </a:p>
          <a:p>
            <a:endParaRPr lang="en-US" u="sng" dirty="0">
              <a:hlinkClick r:id="rId3"/>
            </a:endParaRPr>
          </a:p>
          <a:p>
            <a:r>
              <a:rPr lang="en-US" dirty="0"/>
              <a:t>This chart shows the overall process that was used before 2016 to deploy </a:t>
            </a:r>
            <a:r>
              <a:rPr lang="en-US" dirty="0" err="1"/>
              <a:t>Facebook.com</a:t>
            </a:r>
            <a:r>
              <a:rPr lang="en-US" dirty="0"/>
              <a:t>. (read diagram; important bits: dev branches get merged into master, then once a week all changes from the past week are pulled into a release branch. For 3 days they “stabilize” the release branch – find changes that are causing very bad behavior and back them out. Then for the last 4 days of the week, every change that survived that stabilization gets individually pushed to production batched so that this happens 3x/day. Important to do small deploys so that you can isolate bad changes)</a:t>
            </a:r>
          </a:p>
          <a:p>
            <a:endParaRPr lang="en-US" dirty="0"/>
          </a:p>
          <a:p>
            <a:r>
              <a:rPr dirty="0"/>
              <a:t>What was bad about this?</a:t>
            </a:r>
            <a:r>
              <a:rPr lang="en-US" dirty="0"/>
              <a:t> Didn’t scale. How many changes going out? 500-700 PER DAY. By 2016 might be pushing 10k diffs per week. ENORMOUS effort to co-ordinate (between the “your change doesn’t go out unless you’re there to support it” and “when in doubt back it out” – both very manual)</a:t>
            </a:r>
          </a:p>
          <a:p>
            <a:endParaRPr lang="en-US" dirty="0"/>
          </a:p>
          <a:p>
            <a:r>
              <a:rPr lang="en-US" dirty="0"/>
              <a:t>(From the blog post):</a:t>
            </a:r>
            <a:endParaRPr dirty="0"/>
          </a:p>
          <a:p>
            <a:r>
              <a:rPr dirty="0"/>
              <a:t>For many years, we pushed the Facebook front end three times a day using a simple master and release branch strategy. Engineers would request cherry-picks — changes to the code that had passed a series of automated tests — to pull from the master branch into one of the daily pushes from the release branch. In general, we saw between 500 and 700 cherry-picks per day. Once a week, we’d cut a new release branch that picked up any changes that were not cherry-picked during the week.</a:t>
            </a:r>
          </a:p>
          <a:p>
            <a:endParaRPr dirty="0"/>
          </a:p>
          <a:p>
            <a:r>
              <a:rPr dirty="0"/>
              <a:t>By 2016, we saw that the branch/cherry-pick model was reaching its limit. We were ingesting more than 1,000 diffs a day to the master branch, and the weekly push was sometimes as many as 10,000 diffs. The amount of manual effort needed to coordinate and deliver such a large release every week was not sustainable.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Facebook re-architected their release process. (pause to read quote)</a:t>
            </a:r>
          </a:p>
        </p:txBody>
      </p:sp>
    </p:spTree>
    <p:extLst>
      <p:ext uri="{BB962C8B-B14F-4D97-AF65-F5344CB8AC3E}">
        <p14:creationId xmlns:p14="http://schemas.microsoft.com/office/powerpoint/2010/main" val="659189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engineering.fb.com/2017/08/31/web/rapid-release-at-massive-scale/"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engineering.fb.com/2017/08/31/web/rapid-release-at-massive-scal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www.youtube.com/watch?v=qyzymLlj9a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fastcompany.com/3047642/do-the-simple-thing-first-the-engineering-behind-instagram" TargetMode="External"/><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p>
            <a:pPr>
              <a:defRPr>
                <a:solidFill>
                  <a:srgbClr val="005493"/>
                </a:solidFill>
              </a:defRPr>
            </a:pPr>
            <a:r>
              <a:rPr lang="en-US" dirty="0"/>
              <a:t>Jonathan Bell, Adeel </a:t>
            </a:r>
            <a:r>
              <a:rPr lang="en-US" dirty="0" err="1"/>
              <a:t>Bhutta</a:t>
            </a:r>
            <a:r>
              <a:rPr lang="en-US" dirty="0"/>
              <a:t>, Ferdinand Vesely, Mitch Wand</a:t>
            </a:r>
          </a:p>
          <a:p>
            <a:pPr>
              <a:defRPr>
                <a:solidFill>
                  <a:srgbClr val="005493"/>
                </a:solidFill>
              </a:defRPr>
            </a:pPr>
            <a:endParaRPr lang="en-US" dirty="0"/>
          </a:p>
          <a:p>
            <a:pPr>
              <a:defRPr>
                <a:solidFill>
                  <a:srgbClr val="005493"/>
                </a:solidFill>
              </a:defRPr>
            </a:pPr>
            <a:r>
              <a:rPr dirty="0"/>
              <a:t>Khoury College of Computer Sciences</a:t>
            </a:r>
            <a:br>
              <a:rPr dirty="0"/>
            </a:br>
            <a:r>
              <a:rPr dirty="0"/>
              <a:t>© 202</a:t>
            </a:r>
            <a:r>
              <a:rPr lang="en-US" dirty="0"/>
              <a:t>2</a:t>
            </a:r>
            <a:r>
              <a:rPr dirty="0"/>
              <a:t>, released under </a:t>
            </a:r>
            <a:r>
              <a:rPr u="sng" dirty="0">
                <a:hlinkClick r:id="rId2"/>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a:t>
            </a:r>
            <a:r>
              <a:rPr lang="en-US" dirty="0"/>
              <a:t> </a:t>
            </a:r>
            <a:r>
              <a:rPr dirty="0"/>
              <a:t>Software Engineering</a:t>
            </a:r>
          </a:p>
        </p:txBody>
      </p:sp>
      <p:sp>
        <p:nvSpPr>
          <p:cNvPr id="125" name="Lecture 10.4: Continuous Delivery"/>
          <p:cNvSpPr txBox="1">
            <a:spLocks noGrp="1"/>
          </p:cNvSpPr>
          <p:nvPr>
            <p:ph type="subTitle" sz="quarter" idx="1"/>
          </p:nvPr>
        </p:nvSpPr>
        <p:spPr>
          <a:prstGeom prst="rect">
            <a:avLst/>
          </a:prstGeom>
        </p:spPr>
        <p:txBody>
          <a:bodyPr/>
          <a:lstStyle/>
          <a:p>
            <a:r>
              <a:rPr lang="en-US" dirty="0"/>
              <a:t>Lesson 8.3</a:t>
            </a:r>
            <a:r>
              <a:rPr dirty="0"/>
              <a:t>: Continuous Delivery</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Release Pipelines"/>
          <p:cNvSpPr txBox="1">
            <a:spLocks noGrp="1"/>
          </p:cNvSpPr>
          <p:nvPr>
            <p:ph type="title"/>
          </p:nvPr>
        </p:nvSpPr>
        <p:spPr>
          <a:prstGeom prst="rect">
            <a:avLst/>
          </a:prstGeom>
        </p:spPr>
        <p:txBody>
          <a:bodyPr/>
          <a:lstStyle/>
          <a:p>
            <a:r>
              <a:t>Release Pipelines</a:t>
            </a:r>
          </a:p>
        </p:txBody>
      </p:sp>
      <p:sp>
        <p:nvSpPr>
          <p:cNvPr id="310" name="How quickly is my change deployed?"/>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How quickly is my change deployed?</a:t>
            </a:r>
          </a:p>
        </p:txBody>
      </p:sp>
      <p:sp>
        <p:nvSpPr>
          <p:cNvPr id="311" name="Even if you are deploying every day, you still have some latency…"/>
          <p:cNvSpPr txBox="1">
            <a:spLocks noGrp="1"/>
          </p:cNvSpPr>
          <p:nvPr>
            <p:ph type="body" idx="1"/>
          </p:nvPr>
        </p:nvSpPr>
        <p:spPr>
          <a:prstGeom prst="rect">
            <a:avLst/>
          </a:prstGeom>
        </p:spPr>
        <p:txBody>
          <a:bodyPr/>
          <a:lstStyle/>
          <a:p>
            <a:r>
              <a:t>Even if you are deploying every day, you still have some latency</a:t>
            </a:r>
          </a:p>
          <a:p>
            <a:r>
              <a:t>A new feature I develop today won't be released today</a:t>
            </a:r>
          </a:p>
          <a:p>
            <a:r>
              <a:t>But, a new feature I develop today can begin the </a:t>
            </a:r>
            <a:r>
              <a:rPr b="1"/>
              <a:t>release pipeline </a:t>
            </a:r>
            <a:r>
              <a:t>today (minimizes risk)</a:t>
            </a:r>
          </a:p>
          <a:p>
            <a:pPr>
              <a:defRPr b="1"/>
            </a:pPr>
            <a:r>
              <a:t>Release Engineer</a:t>
            </a:r>
            <a:r>
              <a:rPr b="0"/>
              <a:t>: gatekeeper who decides when something is ready to go out, oversees the actual deployment process</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3" name="Deployment Example: Facebook.com"/>
          <p:cNvSpPr txBox="1">
            <a:spLocks noGrp="1"/>
          </p:cNvSpPr>
          <p:nvPr>
            <p:ph type="title"/>
          </p:nvPr>
        </p:nvSpPr>
        <p:spPr>
          <a:prstGeom prst="rect">
            <a:avLst/>
          </a:prstGeom>
        </p:spPr>
        <p:txBody>
          <a:bodyPr/>
          <a:lstStyle/>
          <a:p>
            <a:r>
              <a:t>Deployment Example: Facebook.com</a:t>
            </a:r>
          </a:p>
        </p:txBody>
      </p:sp>
      <p:sp>
        <p:nvSpPr>
          <p:cNvPr id="314" name="Pre-2016"/>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Pre-2016</a:t>
            </a:r>
          </a:p>
        </p:txBody>
      </p:sp>
      <p:sp>
        <p:nvSpPr>
          <p:cNvPr id="315" name="Slide bullet text"/>
          <p:cNvSpPr txBox="1">
            <a:spLocks noGrp="1"/>
          </p:cNvSpPr>
          <p:nvPr>
            <p:ph type="body" idx="1"/>
          </p:nvPr>
        </p:nvSpPr>
        <p:spPr>
          <a:prstGeom prst="rect">
            <a:avLst/>
          </a:prstGeom>
        </p:spPr>
        <p:txBody>
          <a:bodyPr/>
          <a:lstStyle/>
          <a:p>
            <a:endParaRPr/>
          </a:p>
        </p:txBody>
      </p:sp>
      <p:sp>
        <p:nvSpPr>
          <p:cNvPr id="316" name="~1 week of development"/>
          <p:cNvSpPr/>
          <p:nvPr/>
        </p:nvSpPr>
        <p:spPr>
          <a:xfrm>
            <a:off x="11920774" y="6567157"/>
            <a:ext cx="8175688" cy="535782"/>
          </a:xfrm>
          <a:prstGeom prst="roundRect">
            <a:avLst>
              <a:gd name="adj" fmla="val 50000"/>
            </a:avLst>
          </a:prstGeom>
          <a:solidFill>
            <a:srgbClr val="A92633">
              <a:alpha val="31880"/>
            </a:srgbClr>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2200">
                <a:solidFill>
                  <a:srgbClr val="FFFFFF"/>
                </a:solidFill>
                <a:latin typeface="Helvetica Light"/>
                <a:ea typeface="Helvetica Light"/>
                <a:cs typeface="Helvetica Light"/>
                <a:sym typeface="Helvetica Light"/>
              </a:defRPr>
            </a:lvl1pPr>
          </a:lstStyle>
          <a:p>
            <a:r>
              <a:t>~1 week of development</a:t>
            </a:r>
          </a:p>
        </p:txBody>
      </p:sp>
      <p:grpSp>
        <p:nvGrpSpPr>
          <p:cNvPr id="319" name="Group"/>
          <p:cNvGrpSpPr/>
          <p:nvPr/>
        </p:nvGrpSpPr>
        <p:grpSpPr>
          <a:xfrm>
            <a:off x="14966858" y="9197578"/>
            <a:ext cx="2444755" cy="4345650"/>
            <a:chOff x="0" y="0"/>
            <a:chExt cx="2444754" cy="4345649"/>
          </a:xfrm>
        </p:grpSpPr>
        <p:sp>
          <p:nvSpPr>
            <p:cNvPr id="317" name="3x Daily"/>
            <p:cNvSpPr/>
            <p:nvPr/>
          </p:nvSpPr>
          <p:spPr>
            <a:xfrm>
              <a:off x="1174754" y="307564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r>
                <a:t>3x Daily</a:t>
              </a:r>
            </a:p>
          </p:txBody>
        </p:sp>
        <p:sp>
          <p:nvSpPr>
            <p:cNvPr id="318" name="Line"/>
            <p:cNvSpPr/>
            <p:nvPr/>
          </p:nvSpPr>
          <p:spPr>
            <a:xfrm flipH="1">
              <a:off x="0" y="0"/>
              <a:ext cx="1" cy="2579828"/>
            </a:xfrm>
            <a:prstGeom prst="line">
              <a:avLst/>
            </a:prstGeom>
            <a:noFill/>
            <a:ln w="50800" cap="flat">
              <a:solidFill>
                <a:srgbClr val="008400"/>
              </a:solidFill>
              <a:custDash>
                <a:ds d="200000" sp="200000"/>
              </a:custDash>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320" name="Line"/>
          <p:cNvSpPr/>
          <p:nvPr/>
        </p:nvSpPr>
        <p:spPr>
          <a:xfrm>
            <a:off x="16488694" y="9197578"/>
            <a:ext cx="1" cy="2579828"/>
          </a:xfrm>
          <a:prstGeom prst="line">
            <a:avLst/>
          </a:prstGeom>
          <a:ln w="50800">
            <a:solidFill>
              <a:srgbClr val="008400"/>
            </a:solidFill>
            <a:custDash>
              <a:ds d="200000" sp="200000"/>
            </a:custDash>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321" name="Line"/>
          <p:cNvSpPr/>
          <p:nvPr/>
        </p:nvSpPr>
        <p:spPr>
          <a:xfrm>
            <a:off x="17978355" y="9197578"/>
            <a:ext cx="1" cy="2579828"/>
          </a:xfrm>
          <a:prstGeom prst="line">
            <a:avLst/>
          </a:prstGeom>
          <a:ln w="50800">
            <a:solidFill>
              <a:srgbClr val="008400"/>
            </a:solidFill>
            <a:custDash>
              <a:ds d="200000" sp="200000"/>
            </a:custDash>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322" name="Line"/>
          <p:cNvSpPr/>
          <p:nvPr/>
        </p:nvSpPr>
        <p:spPr>
          <a:xfrm>
            <a:off x="19468016" y="9197578"/>
            <a:ext cx="1" cy="2579828"/>
          </a:xfrm>
          <a:prstGeom prst="line">
            <a:avLst/>
          </a:prstGeom>
          <a:ln w="50800">
            <a:solidFill>
              <a:srgbClr val="008400"/>
            </a:solidFill>
            <a:custDash>
              <a:ds d="200000" sp="200000"/>
            </a:custDash>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grpSp>
        <p:nvGrpSpPr>
          <p:cNvPr id="330" name="Group"/>
          <p:cNvGrpSpPr/>
          <p:nvPr/>
        </p:nvGrpSpPr>
        <p:grpSpPr>
          <a:xfrm>
            <a:off x="9169227" y="7375921"/>
            <a:ext cx="12260300" cy="3610229"/>
            <a:chOff x="2064346" y="0"/>
            <a:chExt cx="12260299" cy="3610227"/>
          </a:xfrm>
        </p:grpSpPr>
        <p:sp>
          <p:nvSpPr>
            <p:cNvPr id="323" name="Stabilize"/>
            <p:cNvSpPr/>
            <p:nvPr/>
          </p:nvSpPr>
          <p:spPr>
            <a:xfrm>
              <a:off x="4762315" y="1280782"/>
              <a:ext cx="2501709" cy="535782"/>
            </a:xfrm>
            <a:prstGeom prst="roundRect">
              <a:avLst>
                <a:gd name="adj" fmla="val 50000"/>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2200">
                  <a:solidFill>
                    <a:srgbClr val="FFFFFF"/>
                  </a:solidFill>
                  <a:latin typeface="Helvetica Light"/>
                  <a:ea typeface="Helvetica Light"/>
                  <a:cs typeface="Helvetica Light"/>
                  <a:sym typeface="Helvetica Light"/>
                </a:defRPr>
              </a:lvl1pPr>
            </a:lstStyle>
            <a:p>
              <a:r>
                <a:t>Stabilize</a:t>
              </a:r>
            </a:p>
          </p:txBody>
        </p:sp>
        <p:sp>
          <p:nvSpPr>
            <p:cNvPr id="324" name="Line"/>
            <p:cNvSpPr/>
            <p:nvPr/>
          </p:nvSpPr>
          <p:spPr>
            <a:xfrm>
              <a:off x="4522273" y="0"/>
              <a:ext cx="1" cy="1909698"/>
            </a:xfrm>
            <a:prstGeom prst="line">
              <a:avLst/>
            </a:prstGeom>
            <a:noFill/>
            <a:ln w="50800" cap="flat">
              <a:solidFill>
                <a:srgbClr val="A92633"/>
              </a:solidFill>
              <a:custDash>
                <a:ds d="200000" sp="200000"/>
              </a:custDash>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25" name="Line"/>
            <p:cNvSpPr/>
            <p:nvPr/>
          </p:nvSpPr>
          <p:spPr>
            <a:xfrm>
              <a:off x="4468105" y="2000899"/>
              <a:ext cx="9856542" cy="1"/>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26" name="release branch"/>
            <p:cNvSpPr/>
            <p:nvPr/>
          </p:nvSpPr>
          <p:spPr>
            <a:xfrm>
              <a:off x="6013168" y="234022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r>
                <a:t>release branch</a:t>
              </a:r>
            </a:p>
          </p:txBody>
        </p:sp>
        <p:sp>
          <p:nvSpPr>
            <p:cNvPr id="327" name="Weekly"/>
            <p:cNvSpPr/>
            <p:nvPr/>
          </p:nvSpPr>
          <p:spPr>
            <a:xfrm>
              <a:off x="3429134" y="1548672"/>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r>
                <a:t>Weekly</a:t>
              </a:r>
            </a:p>
          </p:txBody>
        </p:sp>
        <p:sp>
          <p:nvSpPr>
            <p:cNvPr id="328" name="3 days"/>
            <p:cNvSpPr/>
            <p:nvPr/>
          </p:nvSpPr>
          <p:spPr>
            <a:xfrm>
              <a:off x="5619824" y="99343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4000">
                  <a:solidFill>
                    <a:srgbClr val="000000"/>
                  </a:solidFill>
                  <a:latin typeface="Helvetica Light"/>
                  <a:ea typeface="Helvetica Light"/>
                  <a:cs typeface="Helvetica Light"/>
                  <a:sym typeface="Helvetica Light"/>
                </a:defRPr>
              </a:lvl1pPr>
            </a:lstStyle>
            <a:p>
              <a:r>
                <a:t>3 days</a:t>
              </a:r>
            </a:p>
          </p:txBody>
        </p:sp>
        <p:sp>
          <p:nvSpPr>
            <p:cNvPr id="329" name="All changes from week…"/>
            <p:cNvSpPr/>
            <p:nvPr/>
          </p:nvSpPr>
          <p:spPr>
            <a:xfrm>
              <a:off x="2064346" y="234022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p>
              <a:pPr defTabSz="821531">
                <a:defRPr sz="2800" i="1">
                  <a:solidFill>
                    <a:srgbClr val="000000"/>
                  </a:solidFill>
                  <a:latin typeface="Helvetica"/>
                  <a:ea typeface="Helvetica"/>
                  <a:cs typeface="Helvetica"/>
                  <a:sym typeface="Helvetica"/>
                </a:defRPr>
              </a:pPr>
              <a:r>
                <a:t>All changes from week</a:t>
              </a:r>
            </a:p>
            <a:p>
              <a:pPr defTabSz="821531">
                <a:defRPr sz="2800" i="1">
                  <a:solidFill>
                    <a:srgbClr val="000000"/>
                  </a:solidFill>
                  <a:latin typeface="Helvetica"/>
                  <a:ea typeface="Helvetica"/>
                  <a:cs typeface="Helvetica"/>
                  <a:sym typeface="Helvetica"/>
                </a:defRPr>
              </a:pPr>
              <a:r>
                <a:t>that are ready for release</a:t>
              </a:r>
            </a:p>
          </p:txBody>
        </p:sp>
      </p:grpSp>
      <p:grpSp>
        <p:nvGrpSpPr>
          <p:cNvPr id="334" name="Group"/>
          <p:cNvGrpSpPr/>
          <p:nvPr/>
        </p:nvGrpSpPr>
        <p:grpSpPr>
          <a:xfrm>
            <a:off x="14505499" y="7890915"/>
            <a:ext cx="6210319" cy="1748446"/>
            <a:chOff x="0" y="287337"/>
            <a:chExt cx="6210318" cy="1748445"/>
          </a:xfrm>
        </p:grpSpPr>
        <p:sp>
          <p:nvSpPr>
            <p:cNvPr id="331" name="Release Branch"/>
            <p:cNvSpPr/>
            <p:nvPr/>
          </p:nvSpPr>
          <p:spPr>
            <a:xfrm>
              <a:off x="0" y="1053126"/>
              <a:ext cx="6210319" cy="535782"/>
            </a:xfrm>
            <a:prstGeom prst="roundRect">
              <a:avLst>
                <a:gd name="adj" fmla="val 50000"/>
              </a:avLst>
            </a:prstGeom>
            <a:solidFill>
              <a:srgbClr val="008400"/>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2200">
                  <a:solidFill>
                    <a:srgbClr val="FFFFFF"/>
                  </a:solidFill>
                  <a:latin typeface="Helvetica Light"/>
                  <a:ea typeface="Helvetica Light"/>
                  <a:cs typeface="Helvetica Light"/>
                  <a:sym typeface="Helvetica Light"/>
                </a:defRPr>
              </a:lvl1pPr>
            </a:lstStyle>
            <a:p>
              <a:r>
                <a:t>Release Branch</a:t>
              </a:r>
            </a:p>
          </p:txBody>
        </p:sp>
        <p:sp>
          <p:nvSpPr>
            <p:cNvPr id="332" name="4 days"/>
            <p:cNvSpPr/>
            <p:nvPr/>
          </p:nvSpPr>
          <p:spPr>
            <a:xfrm>
              <a:off x="857509" y="765782"/>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4000">
                  <a:solidFill>
                    <a:srgbClr val="000000"/>
                  </a:solidFill>
                  <a:latin typeface="Helvetica Light"/>
                  <a:ea typeface="Helvetica Light"/>
                  <a:cs typeface="Helvetica Light"/>
                  <a:sym typeface="Helvetica Light"/>
                </a:defRPr>
              </a:lvl1pPr>
            </a:lstStyle>
            <a:p>
              <a:r>
                <a:t>4 days</a:t>
              </a:r>
            </a:p>
          </p:txBody>
        </p:sp>
        <p:sp>
          <p:nvSpPr>
            <p:cNvPr id="333" name="All changes that survived stabilizing"/>
            <p:cNvSpPr/>
            <p:nvPr/>
          </p:nvSpPr>
          <p:spPr>
            <a:xfrm>
              <a:off x="3870533" y="2873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2800" i="1">
                  <a:solidFill>
                    <a:srgbClr val="000000"/>
                  </a:solidFill>
                  <a:latin typeface="Helvetica"/>
                  <a:ea typeface="Helvetica"/>
                  <a:cs typeface="Helvetica"/>
                  <a:sym typeface="Helvetica"/>
                </a:defRPr>
              </a:lvl1pPr>
            </a:lstStyle>
            <a:p>
              <a:r>
                <a:t>All changes that survived stabilizing</a:t>
              </a:r>
            </a:p>
          </p:txBody>
        </p:sp>
      </p:grpSp>
      <p:sp>
        <p:nvSpPr>
          <p:cNvPr id="335" name="Developers working in their own branch"/>
          <p:cNvSpPr/>
          <p:nvPr/>
        </p:nvSpPr>
        <p:spPr>
          <a:xfrm>
            <a:off x="3509008" y="4275415"/>
            <a:ext cx="8175688" cy="535782"/>
          </a:xfrm>
          <a:prstGeom prst="roundRect">
            <a:avLst>
              <a:gd name="adj" fmla="val 50000"/>
            </a:avLst>
          </a:prstGeom>
          <a:solidFill>
            <a:srgbClr val="3284C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2200">
                <a:solidFill>
                  <a:srgbClr val="FFFFFF"/>
                </a:solidFill>
                <a:latin typeface="Helvetica Light"/>
                <a:ea typeface="Helvetica Light"/>
                <a:cs typeface="Helvetica Light"/>
                <a:sym typeface="Helvetica Light"/>
              </a:defRPr>
            </a:lvl1pPr>
          </a:lstStyle>
          <a:p>
            <a:r>
              <a:t>Developers working in their own branch</a:t>
            </a:r>
          </a:p>
        </p:txBody>
      </p:sp>
      <p:sp>
        <p:nvSpPr>
          <p:cNvPr id="336" name="Your change doesn’t go out unless you’re there that day at that time to support it!"/>
          <p:cNvSpPr txBox="1"/>
          <p:nvPr/>
        </p:nvSpPr>
        <p:spPr>
          <a:xfrm>
            <a:off x="10831156" y="12347548"/>
            <a:ext cx="5504707" cy="14382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2800" i="1">
                <a:solidFill>
                  <a:srgbClr val="000000"/>
                </a:solidFill>
                <a:latin typeface="Helvetica"/>
                <a:ea typeface="Helvetica"/>
                <a:cs typeface="Helvetica"/>
                <a:sym typeface="Helvetica"/>
              </a:defRPr>
            </a:lvl1pPr>
          </a:lstStyle>
          <a:p>
            <a:r>
              <a:t>Your change doesn’t go out unless you’re there that day at that time to support it!</a:t>
            </a:r>
          </a:p>
        </p:txBody>
      </p:sp>
      <p:grpSp>
        <p:nvGrpSpPr>
          <p:cNvPr id="343" name="Group"/>
          <p:cNvGrpSpPr/>
          <p:nvPr/>
        </p:nvGrpSpPr>
        <p:grpSpPr>
          <a:xfrm>
            <a:off x="3509008" y="4828717"/>
            <a:ext cx="17592134" cy="3963917"/>
            <a:chOff x="0" y="0"/>
            <a:chExt cx="17592132" cy="3963915"/>
          </a:xfrm>
        </p:grpSpPr>
        <p:grpSp>
          <p:nvGrpSpPr>
            <p:cNvPr id="341" name="Group"/>
            <p:cNvGrpSpPr/>
            <p:nvPr/>
          </p:nvGrpSpPr>
          <p:grpSpPr>
            <a:xfrm>
              <a:off x="0" y="0"/>
              <a:ext cx="17592133" cy="3963916"/>
              <a:chOff x="0" y="0"/>
              <a:chExt cx="17592132" cy="3963915"/>
            </a:xfrm>
          </p:grpSpPr>
          <p:sp>
            <p:nvSpPr>
              <p:cNvPr id="337" name="~1 week of development"/>
              <p:cNvSpPr/>
              <p:nvPr/>
            </p:nvSpPr>
            <p:spPr>
              <a:xfrm>
                <a:off x="0" y="1738439"/>
                <a:ext cx="8175688" cy="535782"/>
              </a:xfrm>
              <a:prstGeom prst="roundRect">
                <a:avLst>
                  <a:gd name="adj" fmla="val 50000"/>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2200">
                    <a:solidFill>
                      <a:srgbClr val="FFFFFF"/>
                    </a:solidFill>
                    <a:latin typeface="Helvetica Light"/>
                    <a:ea typeface="Helvetica Light"/>
                    <a:cs typeface="Helvetica Light"/>
                    <a:sym typeface="Helvetica Light"/>
                  </a:defRPr>
                </a:lvl1pPr>
              </a:lstStyle>
              <a:p>
                <a:r>
                  <a:t>~1 week of development</a:t>
                </a:r>
              </a:p>
            </p:txBody>
          </p:sp>
          <p:sp>
            <p:nvSpPr>
              <p:cNvPr id="338" name="master branch"/>
              <p:cNvSpPr/>
              <p:nvPr/>
            </p:nvSpPr>
            <p:spPr>
              <a:xfrm>
                <a:off x="1587993" y="269391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3600">
                    <a:solidFill>
                      <a:srgbClr val="000000"/>
                    </a:solidFill>
                    <a:latin typeface="Helvetica Light"/>
                    <a:ea typeface="Helvetica Light"/>
                    <a:cs typeface="Helvetica Light"/>
                    <a:sym typeface="Helvetica Light"/>
                  </a:defRPr>
                </a:lvl1pPr>
              </a:lstStyle>
              <a:p>
                <a:r>
                  <a:t>master branch</a:t>
                </a:r>
              </a:p>
            </p:txBody>
          </p:sp>
          <p:sp>
            <p:nvSpPr>
              <p:cNvPr id="339" name="Line"/>
              <p:cNvSpPr/>
              <p:nvPr/>
            </p:nvSpPr>
            <p:spPr>
              <a:xfrm>
                <a:off x="152668" y="2533181"/>
                <a:ext cx="17439465" cy="1"/>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40" name="Line"/>
              <p:cNvSpPr/>
              <p:nvPr/>
            </p:nvSpPr>
            <p:spPr>
              <a:xfrm flipH="1">
                <a:off x="51815" y="0"/>
                <a:ext cx="8066332" cy="1643418"/>
              </a:xfrm>
              <a:prstGeom prst="line">
                <a:avLst/>
              </a:prstGeom>
              <a:noFill/>
              <a:ln w="50800" cap="flat">
                <a:solidFill>
                  <a:srgbClr val="3284CC"/>
                </a:solidFill>
                <a:custDash>
                  <a:ds d="200000" sp="200000"/>
                </a:custDash>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342" name="When feature is ready, push as 1 change to master branch"/>
            <p:cNvSpPr/>
            <p:nvPr/>
          </p:nvSpPr>
          <p:spPr>
            <a:xfrm>
              <a:off x="11854000" y="6158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3200">
                  <a:solidFill>
                    <a:srgbClr val="000000"/>
                  </a:solidFill>
                  <a:latin typeface="Helvetica Light"/>
                  <a:ea typeface="Helvetica Light"/>
                  <a:cs typeface="Helvetica Light"/>
                  <a:sym typeface="Helvetica Light"/>
                </a:defRPr>
              </a:lvl1pPr>
            </a:lstStyle>
            <a:p>
              <a:r>
                <a:t>When feature is ready, push as 1 change to master branch</a:t>
              </a:r>
            </a:p>
          </p:txBody>
        </p:sp>
      </p:grpSp>
      <p:grpSp>
        <p:nvGrpSpPr>
          <p:cNvPr id="346" name="Group"/>
          <p:cNvGrpSpPr/>
          <p:nvPr/>
        </p:nvGrpSpPr>
        <p:grpSpPr>
          <a:xfrm>
            <a:off x="3336780" y="11876484"/>
            <a:ext cx="18288001" cy="1637487"/>
            <a:chOff x="0" y="0"/>
            <a:chExt cx="18288000" cy="1637486"/>
          </a:xfrm>
        </p:grpSpPr>
        <p:sp>
          <p:nvSpPr>
            <p:cNvPr id="344" name="production"/>
            <p:cNvSpPr/>
            <p:nvPr/>
          </p:nvSpPr>
          <p:spPr>
            <a:xfrm>
              <a:off x="1264985" y="367486"/>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defTabSz="821531">
                <a:defRPr sz="3800">
                  <a:solidFill>
                    <a:srgbClr val="000000"/>
                  </a:solidFill>
                  <a:latin typeface="Helvetica Light"/>
                  <a:ea typeface="Helvetica Light"/>
                  <a:cs typeface="Helvetica Light"/>
                  <a:sym typeface="Helvetica Light"/>
                </a:defRPr>
              </a:lvl1pPr>
            </a:lstStyle>
            <a:p>
              <a:r>
                <a:t>production</a:t>
              </a:r>
            </a:p>
          </p:txBody>
        </p:sp>
        <p:sp>
          <p:nvSpPr>
            <p:cNvPr id="345" name="Line"/>
            <p:cNvSpPr/>
            <p:nvPr/>
          </p:nvSpPr>
          <p:spPr>
            <a:xfrm>
              <a:off x="0" y="0"/>
              <a:ext cx="18288001" cy="0"/>
            </a:xfrm>
            <a:prstGeom prst="line">
              <a:avLst/>
            </a:prstGeom>
            <a:noFill/>
            <a:ln w="254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347" name="“When in doubt back out”"/>
          <p:cNvSpPr txBox="1"/>
          <p:nvPr/>
        </p:nvSpPr>
        <p:spPr>
          <a:xfrm>
            <a:off x="16253775" y="12779348"/>
            <a:ext cx="5504707" cy="574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2800" i="1">
                <a:solidFill>
                  <a:srgbClr val="000000"/>
                </a:solidFill>
                <a:latin typeface="Helvetica"/>
                <a:ea typeface="Helvetica"/>
                <a:cs typeface="Helvetica"/>
                <a:sym typeface="Helvetica"/>
              </a:defRPr>
            </a:lvl1pPr>
          </a:lstStyle>
          <a:p>
            <a:r>
              <a:t>“When in doubt back out”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3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319"/>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5" nodeType="afterEffect">
                                  <p:stCondLst>
                                    <p:cond delay="0"/>
                                  </p:stCondLst>
                                  <p:iterate>
                                    <p:tmAbs val="0"/>
                                  </p:iterate>
                                  <p:childTnLst>
                                    <p:set>
                                      <p:cBhvr>
                                        <p:cTn id="21" fill="hold"/>
                                        <p:tgtEl>
                                          <p:spTgt spid="346"/>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6" nodeType="afterEffect">
                                  <p:stCondLst>
                                    <p:cond delay="100"/>
                                  </p:stCondLst>
                                  <p:iterate>
                                    <p:tmAbs val="0"/>
                                  </p:iterate>
                                  <p:childTnLst>
                                    <p:set>
                                      <p:cBhvr>
                                        <p:cTn id="24" fill="hold"/>
                                        <p:tgtEl>
                                          <p:spTgt spid="320"/>
                                        </p:tgtEl>
                                        <p:attrNameLst>
                                          <p:attrName>style.visibility</p:attrName>
                                        </p:attrNameLst>
                                      </p:cBhvr>
                                      <p:to>
                                        <p:strVal val="visible"/>
                                      </p:to>
                                    </p:set>
                                  </p:childTnLst>
                                </p:cTn>
                              </p:par>
                            </p:childTnLst>
                          </p:cTn>
                        </p:par>
                        <p:par>
                          <p:cTn id="25" fill="hold">
                            <p:stCondLst>
                              <p:cond delay="100"/>
                            </p:stCondLst>
                            <p:childTnLst>
                              <p:par>
                                <p:cTn id="26" presetID="1" presetClass="entr" presetSubtype="0" fill="hold" grpId="7" nodeType="afterEffect">
                                  <p:stCondLst>
                                    <p:cond delay="100"/>
                                  </p:stCondLst>
                                  <p:iterate>
                                    <p:tmAbs val="0"/>
                                  </p:iterate>
                                  <p:childTnLst>
                                    <p:set>
                                      <p:cBhvr>
                                        <p:cTn id="27" fill="hold"/>
                                        <p:tgtEl>
                                          <p:spTgt spid="321"/>
                                        </p:tgtEl>
                                        <p:attrNameLst>
                                          <p:attrName>style.visibility</p:attrName>
                                        </p:attrNameLst>
                                      </p:cBhvr>
                                      <p:to>
                                        <p:strVal val="visible"/>
                                      </p:to>
                                    </p:set>
                                  </p:childTnLst>
                                </p:cTn>
                              </p:par>
                            </p:childTnLst>
                          </p:cTn>
                        </p:par>
                        <p:par>
                          <p:cTn id="28" fill="hold">
                            <p:stCondLst>
                              <p:cond delay="200"/>
                            </p:stCondLst>
                            <p:childTnLst>
                              <p:par>
                                <p:cTn id="29" presetID="1" presetClass="entr" presetSubtype="0" fill="hold" grpId="8" nodeType="afterEffect">
                                  <p:stCondLst>
                                    <p:cond delay="100"/>
                                  </p:stCondLst>
                                  <p:iterate>
                                    <p:tmAbs val="0"/>
                                  </p:iterate>
                                  <p:childTnLst>
                                    <p:set>
                                      <p:cBhvr>
                                        <p:cTn id="30" fill="hold"/>
                                        <p:tgtEl>
                                          <p:spTgt spid="32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9" nodeType="clickEffect">
                                  <p:stCondLst>
                                    <p:cond delay="0"/>
                                  </p:stCondLst>
                                  <p:iterate>
                                    <p:tmAbs val="0"/>
                                  </p:iterate>
                                  <p:childTnLst>
                                    <p:set>
                                      <p:cBhvr>
                                        <p:cTn id="34" fill="hold"/>
                                        <p:tgtEl>
                                          <p:spTgt spid="33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10" nodeType="clickEffect">
                                  <p:stCondLst>
                                    <p:cond delay="0"/>
                                  </p:stCondLst>
                                  <p:iterate>
                                    <p:tmAbs val="0"/>
                                  </p:iterate>
                                  <p:childTnLst>
                                    <p:set>
                                      <p:cBhvr>
                                        <p:cTn id="38" fill="hold"/>
                                        <p:tgtEl>
                                          <p:spTgt spid="34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1" nodeType="clickEffect">
                                  <p:stCondLst>
                                    <p:cond delay="0"/>
                                  </p:stCondLst>
                                  <p:iterate>
                                    <p:tmAbs val="0"/>
                                  </p:iterate>
                                  <p:childTnLst>
                                    <p:set>
                                      <p:cBhvr>
                                        <p:cTn id="42" fill="hold"/>
                                        <p:tgtEl>
                                          <p:spTgt spid="3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6" grpId="11" animBg="1" advAuto="0"/>
      <p:bldP spid="319" grpId="4" animBg="1" advAuto="0"/>
      <p:bldP spid="320" grpId="6" animBg="1" advAuto="0"/>
      <p:bldP spid="321" grpId="7" animBg="1" advAuto="0"/>
      <p:bldP spid="322" grpId="8" animBg="1" advAuto="0"/>
      <p:bldP spid="330" grpId="2" animBg="1" advAuto="0"/>
      <p:bldP spid="334" grpId="3" animBg="1" advAuto="0"/>
      <p:bldP spid="336" grpId="9" animBg="1" advAuto="0"/>
      <p:bldP spid="343" grpId="1" animBg="1" advAuto="0"/>
      <p:bldP spid="346" grpId="5" animBg="1" advAuto="0"/>
      <p:bldP spid="347" grpId="1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Deployment Example: Facebook.com"/>
          <p:cNvSpPr txBox="1">
            <a:spLocks noGrp="1"/>
          </p:cNvSpPr>
          <p:nvPr>
            <p:ph type="title"/>
          </p:nvPr>
        </p:nvSpPr>
        <p:spPr>
          <a:prstGeom prst="rect">
            <a:avLst/>
          </a:prstGeom>
        </p:spPr>
        <p:txBody>
          <a:bodyPr/>
          <a:lstStyle/>
          <a:p>
            <a:r>
              <a:t>Deployment Example: Facebook.com</a:t>
            </a:r>
          </a:p>
        </p:txBody>
      </p:sp>
      <p:sp>
        <p:nvSpPr>
          <p:cNvPr id="352" name="Chuck Rossi, Director Software Infrastructure &amp; Release Engineering @ Facebook"/>
          <p:cNvSpPr txBox="1">
            <a:spLocks noGrp="1"/>
          </p:cNvSpPr>
          <p:nvPr>
            <p:ph type="body" idx="21"/>
          </p:nvPr>
        </p:nvSpPr>
        <p:spPr>
          <a:xfrm>
            <a:off x="1206500" y="2760616"/>
            <a:ext cx="21971000" cy="93478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lvl1pPr defTabSz="660400">
              <a:defRPr sz="4400"/>
            </a:lvl1pPr>
          </a:lstStyle>
          <a:p>
            <a:r>
              <a:t>Chuck Rossi, Director Software Infrastructure &amp; Release Engineering @ Facebook</a:t>
            </a:r>
          </a:p>
        </p:txBody>
      </p:sp>
      <p:sp>
        <p:nvSpPr>
          <p:cNvPr id="353" name="“Our main goal was to make sure that the new system made people’s experience better — or at the very least, didn’t make it worse. After almost exactly a year of planning and development, over the course of three days in April 2017 we enabled 100 percent "/>
          <p:cNvSpPr txBox="1"/>
          <p:nvPr/>
        </p:nvSpPr>
        <p:spPr>
          <a:xfrm>
            <a:off x="10907060" y="4600500"/>
            <a:ext cx="12544544" cy="58119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gn="just">
              <a:defRPr sz="3500">
                <a:solidFill>
                  <a:srgbClr val="000000"/>
                </a:solidFill>
              </a:defRPr>
            </a:pPr>
            <a:r>
              <a:rPr sz="4700"/>
              <a:t>“Our main goal was to make sure that the new system made people’s experience better — or at the very least, didn’t make it worse. After almost exactly a year of planning and development, over the course of three days in April 2017 </a:t>
            </a:r>
            <a:r>
              <a:rPr sz="4700" b="1"/>
              <a:t>we enabled</a:t>
            </a:r>
            <a:r>
              <a:rPr sz="4700"/>
              <a:t> </a:t>
            </a:r>
            <a:r>
              <a:rPr sz="4700" b="1"/>
              <a:t>100 percent of our production web servers to run code deployed directly from master</a:t>
            </a:r>
            <a:r>
              <a:rPr sz="4700"/>
              <a:t>.”</a:t>
            </a:r>
          </a:p>
        </p:txBody>
      </p:sp>
      <p:pic>
        <p:nvPicPr>
          <p:cNvPr id="354" name="Image" descr="Image"/>
          <p:cNvPicPr>
            <a:picLocks noChangeAspect="1"/>
          </p:cNvPicPr>
          <p:nvPr/>
        </p:nvPicPr>
        <p:blipFill>
          <a:blip r:embed="rId3"/>
          <a:stretch>
            <a:fillRect/>
          </a:stretch>
        </p:blipFill>
        <p:spPr>
          <a:xfrm>
            <a:off x="932396" y="3943350"/>
            <a:ext cx="9512498" cy="7126446"/>
          </a:xfrm>
          <a:prstGeom prst="rect">
            <a:avLst/>
          </a:prstGeom>
          <a:ln w="12700">
            <a:miter lim="400000"/>
          </a:ln>
        </p:spPr>
      </p:pic>
      <p:sp>
        <p:nvSpPr>
          <p:cNvPr id="355" name="“Rapid release at massive scale” https://engineering.fb.com/2017/08/31/web/rapid-release-at-massive-scale/"/>
          <p:cNvSpPr txBox="1"/>
          <p:nvPr/>
        </p:nvSpPr>
        <p:spPr>
          <a:xfrm>
            <a:off x="4680356" y="12926517"/>
            <a:ext cx="15023288" cy="46136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“Rapid release at massive scale” </a:t>
            </a:r>
            <a:r>
              <a:rPr u="sng">
                <a:hlinkClick r:id="rId4"/>
              </a:rPr>
              <a:t>https://engineering.fb.com/2017/08/31/web/rapid-release-at-massive-scale/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Deployment Example: Facebook.com"/>
          <p:cNvSpPr txBox="1">
            <a:spLocks noGrp="1"/>
          </p:cNvSpPr>
          <p:nvPr>
            <p:ph type="title"/>
          </p:nvPr>
        </p:nvSpPr>
        <p:spPr>
          <a:prstGeom prst="rect">
            <a:avLst/>
          </a:prstGeom>
        </p:spPr>
        <p:txBody>
          <a:bodyPr/>
          <a:lstStyle/>
          <a:p>
            <a:r>
              <a:t>Deployment Example: Facebook.com</a:t>
            </a:r>
          </a:p>
        </p:txBody>
      </p:sp>
      <p:sp>
        <p:nvSpPr>
          <p:cNvPr id="358" name="Post-2016: Truly continuous releases from master branch"/>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Post-2016: Truly continuous releases from master branch</a:t>
            </a:r>
          </a:p>
        </p:txBody>
      </p:sp>
      <p:pic>
        <p:nvPicPr>
          <p:cNvPr id="359" name="GIYNPgGn5SctXdIGAAAAAAAkALkybj0JAAAB.jpg" descr="GIYNPgGn5SctXdIGAAAAAAAkALkybj0JAAAB.jpg"/>
          <p:cNvPicPr>
            <a:picLocks noChangeAspect="1"/>
          </p:cNvPicPr>
          <p:nvPr/>
        </p:nvPicPr>
        <p:blipFill>
          <a:blip r:embed="rId3"/>
          <a:stretch>
            <a:fillRect/>
          </a:stretch>
        </p:blipFill>
        <p:spPr>
          <a:xfrm>
            <a:off x="5619750" y="4729435"/>
            <a:ext cx="13144500" cy="7393782"/>
          </a:xfrm>
          <a:prstGeom prst="rect">
            <a:avLst/>
          </a:prstGeom>
          <a:ln w="12700">
            <a:miter lim="400000"/>
          </a:ln>
        </p:spPr>
      </p:pic>
      <p:sp>
        <p:nvSpPr>
          <p:cNvPr id="360" name="https://engineering.fb.com/2017/08/31/web/rapid-release-at-massive-scale/"/>
          <p:cNvSpPr txBox="1"/>
          <p:nvPr/>
        </p:nvSpPr>
        <p:spPr>
          <a:xfrm>
            <a:off x="5461045" y="12169890"/>
            <a:ext cx="13051664" cy="52273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l" defTabSz="642937">
              <a:lnSpc>
                <a:spcPct val="117999"/>
              </a:lnSpc>
              <a:defRPr sz="3000" u="sng">
                <a:solidFill>
                  <a:srgbClr val="000000"/>
                </a:solidFill>
                <a:hlinkClick r:id="rId4"/>
              </a:defRPr>
            </a:lvl1pPr>
          </a:lstStyle>
          <a:p>
            <a:pPr>
              <a:defRPr u="none"/>
            </a:pPr>
            <a:r>
              <a:rPr u="sng">
                <a:hlinkClick r:id="rId4"/>
              </a:rPr>
              <a:t>https://engineering.fb.com/2017/08/31/web/rapid-release-at-massive-scale/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5" name="Monitoring"/>
          <p:cNvSpPr txBox="1">
            <a:spLocks noGrp="1"/>
          </p:cNvSpPr>
          <p:nvPr>
            <p:ph type="title"/>
          </p:nvPr>
        </p:nvSpPr>
        <p:spPr>
          <a:prstGeom prst="rect">
            <a:avLst/>
          </a:prstGeom>
        </p:spPr>
        <p:txBody>
          <a:bodyPr/>
          <a:lstStyle/>
          <a:p>
            <a:r>
              <a:t>Monitoring</a:t>
            </a:r>
          </a:p>
        </p:txBody>
      </p:sp>
      <p:sp>
        <p:nvSpPr>
          <p:cNvPr id="376" name="The last step in continuous deployment: track metric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The last step in continuous deployment: track metrics</a:t>
            </a:r>
          </a:p>
        </p:txBody>
      </p:sp>
      <p:sp>
        <p:nvSpPr>
          <p:cNvPr id="377" name="Hardware…"/>
          <p:cNvSpPr txBox="1">
            <a:spLocks noGrp="1"/>
          </p:cNvSpPr>
          <p:nvPr>
            <p:ph type="body" idx="1"/>
          </p:nvPr>
        </p:nvSpPr>
        <p:spPr>
          <a:prstGeom prst="rect">
            <a:avLst/>
          </a:prstGeom>
        </p:spPr>
        <p:txBody>
          <a:bodyPr/>
          <a:lstStyle/>
          <a:p>
            <a:pPr marL="536447" indent="-536447" defTabSz="2145738">
              <a:spcBef>
                <a:spcPts val="3900"/>
              </a:spcBef>
              <a:defRPr sz="4224"/>
            </a:pPr>
            <a:r>
              <a:t>Hardware</a:t>
            </a:r>
          </a:p>
          <a:p>
            <a:pPr marL="1057994" lvl="1" indent="-521546" defTabSz="2145738">
              <a:spcBef>
                <a:spcPts val="3900"/>
              </a:spcBef>
              <a:defRPr sz="4224"/>
            </a:pPr>
            <a:r>
              <a:t>Voltages, temperatures, fan speeds, component health</a:t>
            </a:r>
          </a:p>
          <a:p>
            <a:pPr marL="536447" indent="-536447" defTabSz="2145738">
              <a:spcBef>
                <a:spcPts val="3900"/>
              </a:spcBef>
              <a:defRPr sz="4224"/>
            </a:pPr>
            <a:r>
              <a:t>OS</a:t>
            </a:r>
          </a:p>
          <a:p>
            <a:pPr marL="1057994" lvl="1" indent="-521546" defTabSz="2145738">
              <a:spcBef>
                <a:spcPts val="3900"/>
              </a:spcBef>
              <a:defRPr sz="4224"/>
            </a:pPr>
            <a:r>
              <a:t>Memory usage, swap usage, disk space, CPU load</a:t>
            </a:r>
          </a:p>
          <a:p>
            <a:pPr marL="536447" indent="-536447" defTabSz="2145738">
              <a:spcBef>
                <a:spcPts val="3900"/>
              </a:spcBef>
              <a:defRPr sz="4224"/>
            </a:pPr>
            <a:r>
              <a:t>Middleware</a:t>
            </a:r>
          </a:p>
          <a:p>
            <a:pPr marL="1057994" lvl="1" indent="-521546" defTabSz="2145738">
              <a:spcBef>
                <a:spcPts val="3900"/>
              </a:spcBef>
              <a:defRPr sz="4224"/>
            </a:pPr>
            <a:r>
              <a:t>Memory, thread/db connection pools, connections, response time</a:t>
            </a:r>
          </a:p>
          <a:p>
            <a:pPr marL="521546" indent="-521546" defTabSz="2145738">
              <a:spcBef>
                <a:spcPts val="3900"/>
              </a:spcBef>
              <a:defRPr sz="4224"/>
            </a:pPr>
            <a:r>
              <a:t>Applications</a:t>
            </a:r>
          </a:p>
          <a:p>
            <a:pPr marL="1057994" lvl="1" indent="-521546" defTabSz="2145738">
              <a:spcBef>
                <a:spcPts val="3900"/>
              </a:spcBef>
              <a:defRPr sz="4224"/>
            </a:pPr>
            <a:r>
              <a:t>Business transactions, conversion rate, status of 3rd party components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7351F-EA22-7548-BBFE-80FCEFC96C95}"/>
              </a:ext>
            </a:extLst>
          </p:cNvPr>
          <p:cNvSpPr>
            <a:spLocks noGrp="1"/>
          </p:cNvSpPr>
          <p:nvPr>
            <p:ph type="title"/>
          </p:nvPr>
        </p:nvSpPr>
        <p:spPr/>
        <p:txBody>
          <a:bodyPr>
            <a:normAutofit fontScale="90000"/>
          </a:bodyPr>
          <a:lstStyle/>
          <a:p>
            <a:r>
              <a:rPr lang="en-US" dirty="0"/>
              <a:t>Monitoring Services Aggregate System Status</a:t>
            </a:r>
          </a:p>
        </p:txBody>
      </p:sp>
      <p:sp>
        <p:nvSpPr>
          <p:cNvPr id="3" name="Text Placeholder 2">
            <a:extLst>
              <a:ext uri="{FF2B5EF4-FFF2-40B4-BE49-F238E27FC236}">
                <a16:creationId xmlns:a16="http://schemas.microsoft.com/office/drawing/2014/main" id="{2F3ED9C2-3CA7-6D44-AA26-DE89E7286196}"/>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ED325EE8-AC03-B14A-8F9C-C4F0518327FE}"/>
              </a:ext>
            </a:extLst>
          </p:cNvPr>
          <p:cNvSpPr>
            <a:spLocks noGrp="1"/>
          </p:cNvSpPr>
          <p:nvPr>
            <p:ph type="body" idx="1"/>
          </p:nvPr>
        </p:nvSpPr>
        <p:spPr/>
        <p:txBody>
          <a:bodyPr/>
          <a:lstStyle/>
          <a:p>
            <a:endParaRPr lang="en-US"/>
          </a:p>
        </p:txBody>
      </p:sp>
      <p:pic>
        <p:nvPicPr>
          <p:cNvPr id="6" name="Picture 5">
            <a:extLst>
              <a:ext uri="{FF2B5EF4-FFF2-40B4-BE49-F238E27FC236}">
                <a16:creationId xmlns:a16="http://schemas.microsoft.com/office/drawing/2014/main" id="{EFBC23BC-87BF-914F-BDC1-88037C729B6C}"/>
              </a:ext>
            </a:extLst>
          </p:cNvPr>
          <p:cNvPicPr>
            <a:picLocks noChangeAspect="1"/>
          </p:cNvPicPr>
          <p:nvPr/>
        </p:nvPicPr>
        <p:blipFill>
          <a:blip r:embed="rId3"/>
          <a:stretch>
            <a:fillRect/>
          </a:stretch>
        </p:blipFill>
        <p:spPr>
          <a:xfrm>
            <a:off x="1710813" y="2581915"/>
            <a:ext cx="19644852" cy="11134085"/>
          </a:xfrm>
          <a:prstGeom prst="rect">
            <a:avLst/>
          </a:prstGeom>
        </p:spPr>
      </p:pic>
    </p:spTree>
    <p:extLst>
      <p:ext uri="{BB962C8B-B14F-4D97-AF65-F5344CB8AC3E}">
        <p14:creationId xmlns:p14="http://schemas.microsoft.com/office/powerpoint/2010/main" val="308730198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D5B44-BB0C-6F4F-B15E-548E9C987930}"/>
              </a:ext>
            </a:extLst>
          </p:cNvPr>
          <p:cNvSpPr>
            <a:spLocks noGrp="1"/>
          </p:cNvSpPr>
          <p:nvPr>
            <p:ph type="title"/>
          </p:nvPr>
        </p:nvSpPr>
        <p:spPr/>
        <p:txBody>
          <a:bodyPr>
            <a:normAutofit fontScale="90000"/>
          </a:bodyPr>
          <a:lstStyle/>
          <a:p>
            <a:r>
              <a:rPr lang="en-US" dirty="0"/>
              <a:t>Monitoring Dashboards Help Gather Insights</a:t>
            </a:r>
          </a:p>
        </p:txBody>
      </p:sp>
      <p:sp>
        <p:nvSpPr>
          <p:cNvPr id="3" name="Text Placeholder 2">
            <a:extLst>
              <a:ext uri="{FF2B5EF4-FFF2-40B4-BE49-F238E27FC236}">
                <a16:creationId xmlns:a16="http://schemas.microsoft.com/office/drawing/2014/main" id="{9EA3B6E1-80F7-E34F-9269-74522CEDD2DB}"/>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9342781E-4DE6-A848-9453-B21DDBAE249F}"/>
              </a:ext>
            </a:extLst>
          </p:cNvPr>
          <p:cNvSpPr>
            <a:spLocks noGrp="1"/>
          </p:cNvSpPr>
          <p:nvPr>
            <p:ph type="body" idx="1"/>
          </p:nvPr>
        </p:nvSpPr>
        <p:spPr/>
        <p:txBody>
          <a:bodyPr/>
          <a:lstStyle/>
          <a:p>
            <a:endParaRPr lang="en-US"/>
          </a:p>
        </p:txBody>
      </p:sp>
      <p:pic>
        <p:nvPicPr>
          <p:cNvPr id="6" name="Picture 5">
            <a:extLst>
              <a:ext uri="{FF2B5EF4-FFF2-40B4-BE49-F238E27FC236}">
                <a16:creationId xmlns:a16="http://schemas.microsoft.com/office/drawing/2014/main" id="{4EB07102-6A0D-ED4C-919E-1A093C5C4020}"/>
              </a:ext>
            </a:extLst>
          </p:cNvPr>
          <p:cNvPicPr>
            <a:picLocks noChangeAspect="1"/>
          </p:cNvPicPr>
          <p:nvPr/>
        </p:nvPicPr>
        <p:blipFill>
          <a:blip r:embed="rId3"/>
          <a:stretch>
            <a:fillRect/>
          </a:stretch>
        </p:blipFill>
        <p:spPr>
          <a:xfrm>
            <a:off x="0" y="2455430"/>
            <a:ext cx="24384000" cy="11260570"/>
          </a:xfrm>
          <a:prstGeom prst="rect">
            <a:avLst/>
          </a:prstGeom>
        </p:spPr>
      </p:pic>
    </p:spTree>
    <p:extLst>
      <p:ext uri="{BB962C8B-B14F-4D97-AF65-F5344CB8AC3E}">
        <p14:creationId xmlns:p14="http://schemas.microsoft.com/office/powerpoint/2010/main" val="46506617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698BE-641A-A245-B739-5F54F07CDCB0}"/>
              </a:ext>
            </a:extLst>
          </p:cNvPr>
          <p:cNvSpPr>
            <a:spLocks noGrp="1"/>
          </p:cNvSpPr>
          <p:nvPr>
            <p:ph type="title"/>
          </p:nvPr>
        </p:nvSpPr>
        <p:spPr/>
        <p:txBody>
          <a:bodyPr>
            <a:normAutofit fontScale="90000"/>
          </a:bodyPr>
          <a:lstStyle/>
          <a:p>
            <a:r>
              <a:rPr lang="en-US" dirty="0"/>
              <a:t>Monitoring Services Take Automated Actions</a:t>
            </a:r>
          </a:p>
        </p:txBody>
      </p:sp>
      <p:sp>
        <p:nvSpPr>
          <p:cNvPr id="3" name="Text Placeholder 2">
            <a:extLst>
              <a:ext uri="{FF2B5EF4-FFF2-40B4-BE49-F238E27FC236}">
                <a16:creationId xmlns:a16="http://schemas.microsoft.com/office/drawing/2014/main" id="{053077BB-8C2B-2445-B2F7-1806A28EA9C6}"/>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39E225FE-9772-9642-A8A6-11834D6520FB}"/>
              </a:ext>
            </a:extLst>
          </p:cNvPr>
          <p:cNvSpPr>
            <a:spLocks noGrp="1"/>
          </p:cNvSpPr>
          <p:nvPr>
            <p:ph type="body" idx="1"/>
          </p:nvPr>
        </p:nvSpPr>
        <p:spPr/>
        <p:txBody>
          <a:bodyPr/>
          <a:lstStyle/>
          <a:p>
            <a:endParaRPr lang="en-US"/>
          </a:p>
        </p:txBody>
      </p:sp>
      <p:pic>
        <p:nvPicPr>
          <p:cNvPr id="6" name="Picture 5">
            <a:extLst>
              <a:ext uri="{FF2B5EF4-FFF2-40B4-BE49-F238E27FC236}">
                <a16:creationId xmlns:a16="http://schemas.microsoft.com/office/drawing/2014/main" id="{F8779252-4B3B-3440-B249-E883585E0AED}"/>
              </a:ext>
            </a:extLst>
          </p:cNvPr>
          <p:cNvPicPr>
            <a:picLocks noChangeAspect="1"/>
          </p:cNvPicPr>
          <p:nvPr/>
        </p:nvPicPr>
        <p:blipFill>
          <a:blip r:embed="rId3"/>
          <a:stretch>
            <a:fillRect/>
          </a:stretch>
        </p:blipFill>
        <p:spPr>
          <a:xfrm>
            <a:off x="0" y="2456993"/>
            <a:ext cx="24034750" cy="11504609"/>
          </a:xfrm>
          <a:prstGeom prst="rect">
            <a:avLst/>
          </a:prstGeom>
        </p:spPr>
      </p:pic>
    </p:spTree>
    <p:extLst>
      <p:ext uri="{BB962C8B-B14F-4D97-AF65-F5344CB8AC3E}">
        <p14:creationId xmlns:p14="http://schemas.microsoft.com/office/powerpoint/2010/main" val="412387266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Monitoring"/>
          <p:cNvSpPr txBox="1">
            <a:spLocks noGrp="1"/>
          </p:cNvSpPr>
          <p:nvPr>
            <p:ph type="title"/>
          </p:nvPr>
        </p:nvSpPr>
        <p:spPr>
          <a:prstGeom prst="rect">
            <a:avLst/>
          </a:prstGeom>
        </p:spPr>
        <p:txBody>
          <a:bodyPr>
            <a:normAutofit fontScale="90000"/>
          </a:bodyPr>
          <a:lstStyle/>
          <a:p>
            <a:r>
              <a:rPr dirty="0"/>
              <a:t>Monitoring</a:t>
            </a:r>
            <a:r>
              <a:rPr lang="en-US" dirty="0"/>
              <a:t> Services Take Automated Actions</a:t>
            </a:r>
            <a:endParaRPr dirty="0"/>
          </a:p>
        </p:txBody>
      </p:sp>
      <p:sp>
        <p:nvSpPr>
          <p:cNvPr id="380" name="Automatically detecting irregular behavior at Netflix"/>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Automatically detecting irregular behavior at Netflix</a:t>
            </a:r>
          </a:p>
        </p:txBody>
      </p:sp>
      <p:sp>
        <p:nvSpPr>
          <p:cNvPr id="381" name="Slide bullet text"/>
          <p:cNvSpPr txBox="1">
            <a:spLocks noGrp="1"/>
          </p:cNvSpPr>
          <p:nvPr>
            <p:ph type="body" idx="1"/>
          </p:nvPr>
        </p:nvSpPr>
        <p:spPr>
          <a:prstGeom prst="rect">
            <a:avLst/>
          </a:prstGeom>
        </p:spPr>
        <p:txBody>
          <a:bodyPr/>
          <a:lstStyle/>
          <a:p>
            <a:endParaRPr/>
          </a:p>
        </p:txBody>
      </p:sp>
      <p:pic>
        <p:nvPicPr>
          <p:cNvPr id="382" name="Image" descr="Image"/>
          <p:cNvPicPr>
            <a:picLocks noChangeAspect="1"/>
          </p:cNvPicPr>
          <p:nvPr/>
        </p:nvPicPr>
        <p:blipFill>
          <a:blip r:embed="rId3"/>
          <a:stretch>
            <a:fillRect/>
          </a:stretch>
        </p:blipFill>
        <p:spPr>
          <a:xfrm>
            <a:off x="4372864" y="4782944"/>
            <a:ext cx="15638272" cy="8330741"/>
          </a:xfrm>
          <a:prstGeom prst="rect">
            <a:avLst/>
          </a:prstGeom>
          <a:ln w="12700">
            <a:miter lim="400000"/>
          </a:ln>
        </p:spPr>
      </p:pic>
      <p:sp>
        <p:nvSpPr>
          <p:cNvPr id="383" name="https://www.youtube.com/watch?v=qyzymLlj9ag"/>
          <p:cNvSpPr txBox="1"/>
          <p:nvPr/>
        </p:nvSpPr>
        <p:spPr>
          <a:xfrm>
            <a:off x="13529483" y="13057474"/>
            <a:ext cx="6201614" cy="4112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defTabSz="2438339">
              <a:defRPr sz="2200" u="sng">
                <a:hlinkClick r:id="rId4"/>
              </a:defRPr>
            </a:lvl1pPr>
          </a:lstStyle>
          <a:p>
            <a:pPr>
              <a:defRPr u="none"/>
            </a:pPr>
            <a:r>
              <a:rPr u="sng">
                <a:hlinkClick r:id="rId4"/>
              </a:rPr>
              <a:t>https://www.youtube.com/watch?v=qyzymLlj9ag</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By the end of this lesson, you should be able to…</a:t>
            </a:r>
          </a:p>
        </p:txBody>
      </p:sp>
      <p:sp>
        <p:nvSpPr>
          <p:cNvPr id="129" name="Describe how continuous delivery helps to catch errors sooner in a product’s lifecycle…"/>
          <p:cNvSpPr txBox="1">
            <a:spLocks noGrp="1"/>
          </p:cNvSpPr>
          <p:nvPr>
            <p:ph type="body" idx="1"/>
          </p:nvPr>
        </p:nvSpPr>
        <p:spPr>
          <a:xfrm>
            <a:off x="1206500" y="4243609"/>
            <a:ext cx="21971000" cy="8256012"/>
          </a:xfrm>
          <a:prstGeom prst="rect">
            <a:avLst/>
          </a:prstGeom>
        </p:spPr>
        <p:txBody>
          <a:bodyPr/>
          <a:lstStyle/>
          <a:p>
            <a:pPr marL="698500" indent="-698500">
              <a:buSzPct val="123000"/>
              <a:buChar char="•"/>
            </a:pPr>
            <a:r>
              <a:t>Describe how continuous delivery helps to catch errors sooner in a product’s lifecycle</a:t>
            </a:r>
          </a:p>
          <a:p>
            <a:pPr marL="698500" indent="-698500">
              <a:buSzPct val="123000"/>
              <a:buChar char="•"/>
            </a:pPr>
            <a:r>
              <a:t>Describe the distinction between a DevOps and “traditional” developer/operator mentality</a:t>
            </a:r>
          </a:p>
          <a:p>
            <a:pPr marL="698500" indent="-698500">
              <a:buSzPct val="123000"/>
              <a:buChar char="•"/>
            </a:pPr>
            <a:r>
              <a:t>Describe strategies for performing quality-assurance on software as and after it is delivered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Cost to Fix a Defect Over Time"/>
          <p:cNvSpPr txBox="1">
            <a:spLocks noGrp="1"/>
          </p:cNvSpPr>
          <p:nvPr>
            <p:ph type="title"/>
          </p:nvPr>
        </p:nvSpPr>
        <p:spPr>
          <a:prstGeom prst="rect">
            <a:avLst/>
          </a:prstGeom>
        </p:spPr>
        <p:txBody>
          <a:bodyPr/>
          <a:lstStyle/>
          <a:p>
            <a:r>
              <a:t>Cost to Fix a Defect Over Time</a:t>
            </a:r>
          </a:p>
        </p:txBody>
      </p:sp>
      <p:sp>
        <p:nvSpPr>
          <p:cNvPr id="132" name="Rough estimate"/>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Rough estimate</a:t>
            </a:r>
          </a:p>
        </p:txBody>
      </p:sp>
      <p:graphicFrame>
        <p:nvGraphicFramePr>
          <p:cNvPr id="133" name="2D Line Chart"/>
          <p:cNvGraphicFramePr/>
          <p:nvPr/>
        </p:nvGraphicFramePr>
        <p:xfrm>
          <a:off x="1830592" y="3190536"/>
          <a:ext cx="20716465" cy="10371948"/>
        </p:xfrm>
        <a:graphic>
          <a:graphicData uri="http://schemas.openxmlformats.org/drawingml/2006/chart">
            <c:chart xmlns:c="http://schemas.openxmlformats.org/drawingml/2006/chart" xmlns:r="http://schemas.openxmlformats.org/officeDocument/2006/relationships" r:id="rId3"/>
          </a:graphicData>
        </a:graphic>
      </p:graphicFrame>
      <p:grpSp>
        <p:nvGrpSpPr>
          <p:cNvPr id="136" name="Group"/>
          <p:cNvGrpSpPr/>
          <p:nvPr/>
        </p:nvGrpSpPr>
        <p:grpSpPr>
          <a:xfrm>
            <a:off x="11451830" y="5761426"/>
            <a:ext cx="7233796" cy="2298363"/>
            <a:chOff x="0" y="527888"/>
            <a:chExt cx="7233794" cy="2298362"/>
          </a:xfrm>
        </p:grpSpPr>
        <p:sp>
          <p:nvSpPr>
            <p:cNvPr id="134" name="Line"/>
            <p:cNvSpPr/>
            <p:nvPr/>
          </p:nvSpPr>
          <p:spPr>
            <a:xfrm>
              <a:off x="1982990" y="1060304"/>
              <a:ext cx="2590108" cy="1765947"/>
            </a:xfrm>
            <a:prstGeom prst="line">
              <a:avLst/>
            </a:prstGeom>
            <a:noFill/>
            <a:ln w="508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sp>
          <p:nvSpPr>
            <p:cNvPr id="135" name="Today: How do we catch defects just at the inflection point of this curve?"/>
            <p:cNvSpPr/>
            <p:nvPr/>
          </p:nvSpPr>
          <p:spPr>
            <a:xfrm>
              <a:off x="0" y="527888"/>
              <a:ext cx="7233795"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l">
                <a:defRPr sz="3100">
                  <a:solidFill>
                    <a:srgbClr val="000000"/>
                  </a:solidFill>
                </a:defRPr>
              </a:lvl1pPr>
            </a:lstStyle>
            <a:p>
              <a:r>
                <a:t>Today: How do we catch defects just at the inflection point of this curve?</a:t>
              </a:r>
            </a:p>
          </p:txBody>
        </p:sp>
      </p:gr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Deploying New Code"/>
          <p:cNvSpPr txBox="1">
            <a:spLocks noGrp="1"/>
          </p:cNvSpPr>
          <p:nvPr>
            <p:ph type="title"/>
          </p:nvPr>
        </p:nvSpPr>
        <p:spPr>
          <a:prstGeom prst="rect">
            <a:avLst/>
          </a:prstGeom>
        </p:spPr>
        <p:txBody>
          <a:bodyPr/>
          <a:lstStyle/>
          <a:p>
            <a:r>
              <a:t>Deploying New Code</a:t>
            </a:r>
          </a:p>
        </p:txBody>
      </p:sp>
      <p:sp>
        <p:nvSpPr>
          <p:cNvPr id="141" name="The best that we can hope fo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The best that we can hope for?</a:t>
            </a:r>
          </a:p>
        </p:txBody>
      </p:sp>
      <p:sp>
        <p:nvSpPr>
          <p:cNvPr id="142" name="“If stuff blows up it affects a very small percentage of people”"/>
          <p:cNvSpPr txBox="1"/>
          <p:nvPr/>
        </p:nvSpPr>
        <p:spPr>
          <a:xfrm>
            <a:off x="7875321" y="4167659"/>
            <a:ext cx="18665682" cy="255880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638923" indent="-469900" algn="l">
              <a:lnSpc>
                <a:spcPct val="90000"/>
              </a:lnSpc>
              <a:defRPr sz="8500" spc="-170">
                <a:solidFill>
                  <a:srgbClr val="000000"/>
                </a:solidFill>
                <a:latin typeface="Helvetica Neue Medium"/>
                <a:ea typeface="Helvetica Neue Medium"/>
                <a:cs typeface="Helvetica Neue Medium"/>
                <a:sym typeface="Helvetica Neue Medium"/>
              </a:defRPr>
            </a:lvl1pPr>
          </a:lstStyle>
          <a:p>
            <a:r>
              <a:t>“If stuff blows up it affects a very small percentage of people”</a:t>
            </a:r>
          </a:p>
        </p:txBody>
      </p:sp>
      <p:pic>
        <p:nvPicPr>
          <p:cNvPr id="143" name="3047642-inline-i-1-do-the-simple-thing-first-the-engineering-behind-instagram.jpg" descr="3047642-inline-i-1-do-the-simple-thing-first-the-engineering-behind-instagram.jpg"/>
          <p:cNvPicPr>
            <a:picLocks noChangeAspect="1"/>
          </p:cNvPicPr>
          <p:nvPr/>
        </p:nvPicPr>
        <p:blipFill>
          <a:blip r:embed="rId2"/>
          <a:stretch>
            <a:fillRect/>
          </a:stretch>
        </p:blipFill>
        <p:spPr>
          <a:xfrm>
            <a:off x="312687" y="4174253"/>
            <a:ext cx="7569201" cy="7581901"/>
          </a:xfrm>
          <a:prstGeom prst="rect">
            <a:avLst/>
          </a:prstGeom>
          <a:ln w="12700">
            <a:miter lim="400000"/>
          </a:ln>
        </p:spPr>
      </p:pic>
      <p:sp>
        <p:nvSpPr>
          <p:cNvPr id="144" name="Instagram cofounder and CTO Mike Krieger"/>
          <p:cNvSpPr txBox="1"/>
          <p:nvPr/>
        </p:nvSpPr>
        <p:spPr>
          <a:xfrm>
            <a:off x="13551436" y="7040849"/>
            <a:ext cx="9646007" cy="64713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600" b="1">
                <a:solidFill>
                  <a:srgbClr val="000000"/>
                </a:solidFill>
              </a:defRPr>
            </a:lvl1pPr>
          </a:lstStyle>
          <a:p>
            <a:r>
              <a:t>Instagram cofounder and CTO Mike Krieger</a:t>
            </a:r>
          </a:p>
        </p:txBody>
      </p:sp>
      <p:sp>
        <p:nvSpPr>
          <p:cNvPr id="145" name="https://www.fastcompany.com/3047642/do-the-simple-thing-first-the-engineering-behind-instagram"/>
          <p:cNvSpPr txBox="1"/>
          <p:nvPr/>
        </p:nvSpPr>
        <p:spPr>
          <a:xfrm>
            <a:off x="5857784" y="12622665"/>
            <a:ext cx="13782448" cy="461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u="sng">
                <a:hlinkClick r:id="rId3"/>
              </a:defRPr>
            </a:lvl1pPr>
          </a:lstStyle>
          <a:p>
            <a:pPr>
              <a:defRPr u="none"/>
            </a:pPr>
            <a:r>
              <a:rPr u="sng">
                <a:hlinkClick r:id="rId3"/>
              </a:rPr>
              <a:t>https://www.fastcompany.com/3047642/do-the-simple-thing-first-the-engineering-behind-instagram</a:t>
            </a:r>
          </a:p>
        </p:txBody>
      </p:sp>
      <p:pic>
        <p:nvPicPr>
          <p:cNvPr id="146" name="Image" descr="Image"/>
          <p:cNvPicPr>
            <a:picLocks noChangeAspect="1"/>
          </p:cNvPicPr>
          <p:nvPr/>
        </p:nvPicPr>
        <p:blipFill>
          <a:blip r:embed="rId4"/>
          <a:stretch>
            <a:fillRect/>
          </a:stretch>
        </p:blipFill>
        <p:spPr>
          <a:xfrm>
            <a:off x="8273786" y="7097105"/>
            <a:ext cx="2807052" cy="2558809"/>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Continuous Delivery"/>
          <p:cNvSpPr txBox="1">
            <a:spLocks noGrp="1"/>
          </p:cNvSpPr>
          <p:nvPr>
            <p:ph type="title"/>
          </p:nvPr>
        </p:nvSpPr>
        <p:spPr>
          <a:prstGeom prst="rect">
            <a:avLst/>
          </a:prstGeom>
        </p:spPr>
        <p:txBody>
          <a:bodyPr/>
          <a:lstStyle/>
          <a:p>
            <a:r>
              <a:t>Continuous Delivery</a:t>
            </a:r>
          </a:p>
        </p:txBody>
      </p:sp>
      <p:sp>
        <p:nvSpPr>
          <p:cNvPr id="149" name="“Faster is safer”: Key values of continuous delivery"/>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“Faster is safer”: Key values of continuous delivery</a:t>
            </a:r>
          </a:p>
        </p:txBody>
      </p:sp>
      <p:sp>
        <p:nvSpPr>
          <p:cNvPr id="150" name="Release frequently, in small batches…"/>
          <p:cNvSpPr txBox="1">
            <a:spLocks noGrp="1"/>
          </p:cNvSpPr>
          <p:nvPr>
            <p:ph type="body" idx="1"/>
          </p:nvPr>
        </p:nvSpPr>
        <p:spPr>
          <a:prstGeom prst="rect">
            <a:avLst/>
          </a:prstGeom>
        </p:spPr>
        <p:txBody>
          <a:bodyPr/>
          <a:lstStyle/>
          <a:p>
            <a:r>
              <a:t>Release frequently, in small batches</a:t>
            </a:r>
          </a:p>
          <a:p>
            <a:r>
              <a:t>Maintain key performance indicators to evaluate the impact of updates</a:t>
            </a:r>
          </a:p>
          <a:p>
            <a:r>
              <a:t>Phase roll-outs</a:t>
            </a:r>
          </a:p>
          <a:p>
            <a:r>
              <a:t>Evaluate business impact of new features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Staging Environments"/>
          <p:cNvSpPr txBox="1">
            <a:spLocks noGrp="1"/>
          </p:cNvSpPr>
          <p:nvPr>
            <p:ph type="title"/>
          </p:nvPr>
        </p:nvSpPr>
        <p:spPr>
          <a:prstGeom prst="rect">
            <a:avLst/>
          </a:prstGeom>
        </p:spPr>
        <p:txBody>
          <a:bodyPr/>
          <a:lstStyle/>
          <a:p>
            <a:r>
              <a:t>Staging Environments</a:t>
            </a:r>
          </a:p>
        </p:txBody>
      </p:sp>
      <p:sp>
        <p:nvSpPr>
          <p:cNvPr id="155" name="Enabling Continuous Delivery"/>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Enabling Continuous Delivery</a:t>
            </a:r>
          </a:p>
        </p:txBody>
      </p:sp>
      <p:sp>
        <p:nvSpPr>
          <p:cNvPr id="156" name="As software gets more complex with more dependencies, it's impossible to simulate the whole thing when testing…"/>
          <p:cNvSpPr txBox="1">
            <a:spLocks noGrp="1"/>
          </p:cNvSpPr>
          <p:nvPr>
            <p:ph type="body" idx="1"/>
          </p:nvPr>
        </p:nvSpPr>
        <p:spPr>
          <a:prstGeom prst="rect">
            <a:avLst/>
          </a:prstGeom>
        </p:spPr>
        <p:txBody>
          <a:bodyPr/>
          <a:lstStyle/>
          <a:p>
            <a:r>
              <a:t>As software gets more complex with more dependencies, it's impossible to simulate the whole thing when testing</a:t>
            </a:r>
          </a:p>
          <a:p>
            <a:r>
              <a:t>Idea: Deploy to a complete production-like environment, but don't have everyone use it</a:t>
            </a:r>
          </a:p>
          <a:p>
            <a:pPr marL="1202266" lvl="1" indent="-592666"/>
            <a:r>
              <a:t>Examples:</a:t>
            </a:r>
          </a:p>
          <a:p>
            <a:pPr marL="1811866" lvl="2" indent="-592666"/>
            <a:r>
              <a:t>“Eat your own dogfood”</a:t>
            </a:r>
          </a:p>
          <a:p>
            <a:pPr marL="1811866" lvl="2" indent="-592666"/>
            <a:r>
              <a:t>Beta/Alpha testers</a:t>
            </a:r>
          </a:p>
          <a:p>
            <a:r>
              <a:t>Lower risk if a problem occurs in staging than in production</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est-Stage-Production"/>
          <p:cNvSpPr txBox="1">
            <a:spLocks noGrp="1"/>
          </p:cNvSpPr>
          <p:nvPr>
            <p:ph type="title"/>
          </p:nvPr>
        </p:nvSpPr>
        <p:spPr>
          <a:prstGeom prst="rect">
            <a:avLst/>
          </a:prstGeom>
        </p:spPr>
        <p:txBody>
          <a:bodyPr/>
          <a:lstStyle/>
          <a:p>
            <a:r>
              <a:t>Test-Stage-Production</a:t>
            </a:r>
          </a:p>
        </p:txBody>
      </p:sp>
      <p:sp>
        <p:nvSpPr>
          <p:cNvPr id="161" name="Continuous Delivery in Actio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Continuous Delivery in Action</a:t>
            </a:r>
          </a:p>
        </p:txBody>
      </p:sp>
      <p:sp>
        <p:nvSpPr>
          <p:cNvPr id="162" name="Testing Environment"/>
          <p:cNvSpPr/>
          <p:nvPr/>
        </p:nvSpPr>
        <p:spPr>
          <a:xfrm>
            <a:off x="4079653" y="7443168"/>
            <a:ext cx="2577808" cy="3170217"/>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defRPr sz="3200">
                <a:solidFill>
                  <a:srgbClr val="FFFFFF"/>
                </a:solidFill>
                <a:latin typeface="Helvetica Light"/>
                <a:ea typeface="Helvetica Light"/>
                <a:cs typeface="Helvetica Light"/>
                <a:sym typeface="Helvetica Light"/>
              </a:defRPr>
            </a:lvl1pPr>
          </a:lstStyle>
          <a:p>
            <a:r>
              <a:t>Testing Environment</a:t>
            </a:r>
          </a:p>
        </p:txBody>
      </p:sp>
      <p:sp>
        <p:nvSpPr>
          <p:cNvPr id="163" name="Staging Environment"/>
          <p:cNvSpPr/>
          <p:nvPr/>
        </p:nvSpPr>
        <p:spPr>
          <a:xfrm>
            <a:off x="7925454" y="7443168"/>
            <a:ext cx="4150263" cy="3170217"/>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defRPr sz="3200">
                <a:solidFill>
                  <a:srgbClr val="FFFFFF"/>
                </a:solidFill>
                <a:latin typeface="Helvetica Light"/>
                <a:ea typeface="Helvetica Light"/>
                <a:cs typeface="Helvetica Light"/>
                <a:sym typeface="Helvetica Light"/>
              </a:defRPr>
            </a:lvl1pPr>
          </a:lstStyle>
          <a:p>
            <a:r>
              <a:t>Staging Environment</a:t>
            </a:r>
          </a:p>
        </p:txBody>
      </p:sp>
      <p:sp>
        <p:nvSpPr>
          <p:cNvPr id="164" name="Production Environment"/>
          <p:cNvSpPr/>
          <p:nvPr/>
        </p:nvSpPr>
        <p:spPr>
          <a:xfrm>
            <a:off x="12901562" y="7443168"/>
            <a:ext cx="8256632" cy="3170217"/>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defRPr sz="3200">
                <a:solidFill>
                  <a:srgbClr val="FFFFFF"/>
                </a:solidFill>
                <a:latin typeface="Helvetica Light"/>
                <a:ea typeface="Helvetica Light"/>
                <a:cs typeface="Helvetica Light"/>
                <a:sym typeface="Helvetica Light"/>
              </a:defRPr>
            </a:lvl1pPr>
          </a:lstStyle>
          <a:p>
            <a:r>
              <a:t>Production Environment</a:t>
            </a:r>
          </a:p>
        </p:txBody>
      </p:sp>
      <p:sp>
        <p:nvSpPr>
          <p:cNvPr id="165" name="Line"/>
          <p:cNvSpPr/>
          <p:nvPr/>
        </p:nvSpPr>
        <p:spPr>
          <a:xfrm>
            <a:off x="5368556" y="5597792"/>
            <a:ext cx="1" cy="1769107"/>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66" name="Beta/Dogfooding"/>
          <p:cNvSpPr txBox="1"/>
          <p:nvPr/>
        </p:nvSpPr>
        <p:spPr>
          <a:xfrm>
            <a:off x="7736949" y="4945017"/>
            <a:ext cx="4527275" cy="6635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r>
              <a:t>Beta/Dogfooding</a:t>
            </a:r>
          </a:p>
        </p:txBody>
      </p:sp>
      <p:sp>
        <p:nvSpPr>
          <p:cNvPr id="167" name="Line"/>
          <p:cNvSpPr/>
          <p:nvPr/>
        </p:nvSpPr>
        <p:spPr>
          <a:xfrm>
            <a:off x="16666675" y="5708340"/>
            <a:ext cx="1" cy="1726626"/>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68" name="User Requests"/>
          <p:cNvSpPr txBox="1"/>
          <p:nvPr/>
        </p:nvSpPr>
        <p:spPr>
          <a:xfrm>
            <a:off x="14403038" y="5097316"/>
            <a:ext cx="4527275" cy="6635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r>
              <a:t>User Requests</a:t>
            </a:r>
          </a:p>
        </p:txBody>
      </p:sp>
      <p:sp>
        <p:nvSpPr>
          <p:cNvPr id="169" name="Line"/>
          <p:cNvSpPr/>
          <p:nvPr/>
        </p:nvSpPr>
        <p:spPr>
          <a:xfrm>
            <a:off x="10000586" y="5732262"/>
            <a:ext cx="1" cy="1678782"/>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70" name="Developer Environments"/>
          <p:cNvSpPr txBox="1"/>
          <p:nvPr/>
        </p:nvSpPr>
        <p:spPr>
          <a:xfrm>
            <a:off x="3104919" y="4530780"/>
            <a:ext cx="4527276" cy="11842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r>
              <a:t>Developer Environments</a:t>
            </a:r>
          </a:p>
        </p:txBody>
      </p:sp>
      <p:pic>
        <p:nvPicPr>
          <p:cNvPr id="171" name="Image" descr="Image"/>
          <p:cNvPicPr>
            <a:picLocks noChangeAspect="1"/>
          </p:cNvPicPr>
          <p:nvPr/>
        </p:nvPicPr>
        <p:blipFill>
          <a:blip r:embed="rId3"/>
          <a:stretch>
            <a:fillRect/>
          </a:stretch>
        </p:blipFill>
        <p:spPr>
          <a:xfrm>
            <a:off x="4155841" y="9149102"/>
            <a:ext cx="2425432" cy="252358"/>
          </a:xfrm>
          <a:prstGeom prst="rect">
            <a:avLst/>
          </a:prstGeom>
          <a:ln w="12700">
            <a:miter lim="400000"/>
          </a:ln>
        </p:spPr>
      </p:pic>
      <p:pic>
        <p:nvPicPr>
          <p:cNvPr id="172" name="Image" descr="Image"/>
          <p:cNvPicPr>
            <a:picLocks noChangeAspect="1"/>
          </p:cNvPicPr>
          <p:nvPr/>
        </p:nvPicPr>
        <p:blipFill>
          <a:blip r:embed="rId3"/>
          <a:stretch>
            <a:fillRect/>
          </a:stretch>
        </p:blipFill>
        <p:spPr>
          <a:xfrm>
            <a:off x="8787870" y="8353771"/>
            <a:ext cx="2425432" cy="252358"/>
          </a:xfrm>
          <a:prstGeom prst="rect">
            <a:avLst/>
          </a:prstGeom>
          <a:ln w="12700">
            <a:miter lim="400000"/>
          </a:ln>
        </p:spPr>
      </p:pic>
      <p:pic>
        <p:nvPicPr>
          <p:cNvPr id="173" name="Image" descr="Image"/>
          <p:cNvPicPr>
            <a:picLocks noChangeAspect="1"/>
          </p:cNvPicPr>
          <p:nvPr/>
        </p:nvPicPr>
        <p:blipFill>
          <a:blip r:embed="rId3"/>
          <a:stretch>
            <a:fillRect/>
          </a:stretch>
        </p:blipFill>
        <p:spPr>
          <a:xfrm>
            <a:off x="8787870" y="8883991"/>
            <a:ext cx="2425432" cy="252358"/>
          </a:xfrm>
          <a:prstGeom prst="rect">
            <a:avLst/>
          </a:prstGeom>
          <a:ln w="12700">
            <a:miter lim="400000"/>
          </a:ln>
        </p:spPr>
      </p:pic>
      <p:pic>
        <p:nvPicPr>
          <p:cNvPr id="174" name="Image" descr="Image"/>
          <p:cNvPicPr>
            <a:picLocks noChangeAspect="1"/>
          </p:cNvPicPr>
          <p:nvPr/>
        </p:nvPicPr>
        <p:blipFill>
          <a:blip r:embed="rId3"/>
          <a:stretch>
            <a:fillRect/>
          </a:stretch>
        </p:blipFill>
        <p:spPr>
          <a:xfrm>
            <a:off x="8787870" y="9414213"/>
            <a:ext cx="2425432" cy="252358"/>
          </a:xfrm>
          <a:prstGeom prst="rect">
            <a:avLst/>
          </a:prstGeom>
          <a:ln w="12700">
            <a:miter lim="400000"/>
          </a:ln>
        </p:spPr>
      </p:pic>
      <p:pic>
        <p:nvPicPr>
          <p:cNvPr id="175" name="Image" descr="Image"/>
          <p:cNvPicPr>
            <a:picLocks noChangeAspect="1"/>
          </p:cNvPicPr>
          <p:nvPr/>
        </p:nvPicPr>
        <p:blipFill>
          <a:blip r:embed="rId3"/>
          <a:stretch>
            <a:fillRect/>
          </a:stretch>
        </p:blipFill>
        <p:spPr>
          <a:xfrm>
            <a:off x="8787870" y="9944433"/>
            <a:ext cx="2425432" cy="252358"/>
          </a:xfrm>
          <a:prstGeom prst="rect">
            <a:avLst/>
          </a:prstGeom>
          <a:ln w="12700">
            <a:miter lim="400000"/>
          </a:ln>
        </p:spPr>
      </p:pic>
      <p:pic>
        <p:nvPicPr>
          <p:cNvPr id="176" name="Image" descr="Image"/>
          <p:cNvPicPr>
            <a:picLocks noChangeAspect="1"/>
          </p:cNvPicPr>
          <p:nvPr/>
        </p:nvPicPr>
        <p:blipFill>
          <a:blip r:embed="rId3"/>
          <a:stretch>
            <a:fillRect/>
          </a:stretch>
        </p:blipFill>
        <p:spPr>
          <a:xfrm>
            <a:off x="13108345" y="8353771"/>
            <a:ext cx="2425432" cy="252358"/>
          </a:xfrm>
          <a:prstGeom prst="rect">
            <a:avLst/>
          </a:prstGeom>
          <a:ln w="12700">
            <a:miter lim="400000"/>
          </a:ln>
        </p:spPr>
      </p:pic>
      <p:pic>
        <p:nvPicPr>
          <p:cNvPr id="177" name="Image" descr="Image"/>
          <p:cNvPicPr>
            <a:picLocks noChangeAspect="1"/>
          </p:cNvPicPr>
          <p:nvPr/>
        </p:nvPicPr>
        <p:blipFill>
          <a:blip r:embed="rId3"/>
          <a:stretch>
            <a:fillRect/>
          </a:stretch>
        </p:blipFill>
        <p:spPr>
          <a:xfrm>
            <a:off x="13108345" y="8883991"/>
            <a:ext cx="2425432" cy="252358"/>
          </a:xfrm>
          <a:prstGeom prst="rect">
            <a:avLst/>
          </a:prstGeom>
          <a:ln w="12700">
            <a:miter lim="400000"/>
          </a:ln>
        </p:spPr>
      </p:pic>
      <p:pic>
        <p:nvPicPr>
          <p:cNvPr id="178" name="Image" descr="Image"/>
          <p:cNvPicPr>
            <a:picLocks noChangeAspect="1"/>
          </p:cNvPicPr>
          <p:nvPr/>
        </p:nvPicPr>
        <p:blipFill>
          <a:blip r:embed="rId3"/>
          <a:stretch>
            <a:fillRect/>
          </a:stretch>
        </p:blipFill>
        <p:spPr>
          <a:xfrm>
            <a:off x="13108345" y="9414213"/>
            <a:ext cx="2425432" cy="252358"/>
          </a:xfrm>
          <a:prstGeom prst="rect">
            <a:avLst/>
          </a:prstGeom>
          <a:ln w="12700">
            <a:miter lim="400000"/>
          </a:ln>
        </p:spPr>
      </p:pic>
      <p:pic>
        <p:nvPicPr>
          <p:cNvPr id="179" name="Image" descr="Image"/>
          <p:cNvPicPr>
            <a:picLocks noChangeAspect="1"/>
          </p:cNvPicPr>
          <p:nvPr/>
        </p:nvPicPr>
        <p:blipFill>
          <a:blip r:embed="rId3"/>
          <a:stretch>
            <a:fillRect/>
          </a:stretch>
        </p:blipFill>
        <p:spPr>
          <a:xfrm>
            <a:off x="13108345" y="9944433"/>
            <a:ext cx="2425432" cy="252358"/>
          </a:xfrm>
          <a:prstGeom prst="rect">
            <a:avLst/>
          </a:prstGeom>
          <a:ln w="12700">
            <a:miter lim="400000"/>
          </a:ln>
        </p:spPr>
      </p:pic>
      <p:pic>
        <p:nvPicPr>
          <p:cNvPr id="180" name="Image" descr="Image"/>
          <p:cNvPicPr>
            <a:picLocks noChangeAspect="1"/>
          </p:cNvPicPr>
          <p:nvPr/>
        </p:nvPicPr>
        <p:blipFill>
          <a:blip r:embed="rId3"/>
          <a:stretch>
            <a:fillRect/>
          </a:stretch>
        </p:blipFill>
        <p:spPr>
          <a:xfrm>
            <a:off x="15742158" y="8353771"/>
            <a:ext cx="2425432" cy="252358"/>
          </a:xfrm>
          <a:prstGeom prst="rect">
            <a:avLst/>
          </a:prstGeom>
          <a:ln w="12700">
            <a:miter lim="400000"/>
          </a:ln>
        </p:spPr>
      </p:pic>
      <p:pic>
        <p:nvPicPr>
          <p:cNvPr id="181" name="Image" descr="Image"/>
          <p:cNvPicPr>
            <a:picLocks noChangeAspect="1"/>
          </p:cNvPicPr>
          <p:nvPr/>
        </p:nvPicPr>
        <p:blipFill>
          <a:blip r:embed="rId3"/>
          <a:stretch>
            <a:fillRect/>
          </a:stretch>
        </p:blipFill>
        <p:spPr>
          <a:xfrm>
            <a:off x="15742158" y="8883991"/>
            <a:ext cx="2425432" cy="252358"/>
          </a:xfrm>
          <a:prstGeom prst="rect">
            <a:avLst/>
          </a:prstGeom>
          <a:ln w="12700">
            <a:miter lim="400000"/>
          </a:ln>
        </p:spPr>
      </p:pic>
      <p:pic>
        <p:nvPicPr>
          <p:cNvPr id="182" name="Image" descr="Image"/>
          <p:cNvPicPr>
            <a:picLocks noChangeAspect="1"/>
          </p:cNvPicPr>
          <p:nvPr/>
        </p:nvPicPr>
        <p:blipFill>
          <a:blip r:embed="rId3"/>
          <a:stretch>
            <a:fillRect/>
          </a:stretch>
        </p:blipFill>
        <p:spPr>
          <a:xfrm>
            <a:off x="15742158" y="9414213"/>
            <a:ext cx="2425432" cy="252358"/>
          </a:xfrm>
          <a:prstGeom prst="rect">
            <a:avLst/>
          </a:prstGeom>
          <a:ln w="12700">
            <a:miter lim="400000"/>
          </a:ln>
        </p:spPr>
      </p:pic>
      <p:pic>
        <p:nvPicPr>
          <p:cNvPr id="183" name="Image" descr="Image"/>
          <p:cNvPicPr>
            <a:picLocks noChangeAspect="1"/>
          </p:cNvPicPr>
          <p:nvPr/>
        </p:nvPicPr>
        <p:blipFill>
          <a:blip r:embed="rId3"/>
          <a:stretch>
            <a:fillRect/>
          </a:stretch>
        </p:blipFill>
        <p:spPr>
          <a:xfrm>
            <a:off x="15742158" y="9944433"/>
            <a:ext cx="2425432" cy="252358"/>
          </a:xfrm>
          <a:prstGeom prst="rect">
            <a:avLst/>
          </a:prstGeom>
          <a:ln w="12700">
            <a:miter lim="400000"/>
          </a:ln>
        </p:spPr>
      </p:pic>
      <p:pic>
        <p:nvPicPr>
          <p:cNvPr id="184" name="Image" descr="Image"/>
          <p:cNvPicPr>
            <a:picLocks noChangeAspect="1"/>
          </p:cNvPicPr>
          <p:nvPr/>
        </p:nvPicPr>
        <p:blipFill>
          <a:blip r:embed="rId3"/>
          <a:stretch>
            <a:fillRect/>
          </a:stretch>
        </p:blipFill>
        <p:spPr>
          <a:xfrm>
            <a:off x="18375969" y="8353771"/>
            <a:ext cx="2425432" cy="252358"/>
          </a:xfrm>
          <a:prstGeom prst="rect">
            <a:avLst/>
          </a:prstGeom>
          <a:ln w="12700">
            <a:miter lim="400000"/>
          </a:ln>
        </p:spPr>
      </p:pic>
      <p:pic>
        <p:nvPicPr>
          <p:cNvPr id="185" name="Image" descr="Image"/>
          <p:cNvPicPr>
            <a:picLocks noChangeAspect="1"/>
          </p:cNvPicPr>
          <p:nvPr/>
        </p:nvPicPr>
        <p:blipFill>
          <a:blip r:embed="rId3"/>
          <a:stretch>
            <a:fillRect/>
          </a:stretch>
        </p:blipFill>
        <p:spPr>
          <a:xfrm>
            <a:off x="18375969" y="8883991"/>
            <a:ext cx="2425432" cy="252358"/>
          </a:xfrm>
          <a:prstGeom prst="rect">
            <a:avLst/>
          </a:prstGeom>
          <a:ln w="12700">
            <a:miter lim="400000"/>
          </a:ln>
        </p:spPr>
      </p:pic>
      <p:pic>
        <p:nvPicPr>
          <p:cNvPr id="186" name="Image" descr="Image"/>
          <p:cNvPicPr>
            <a:picLocks noChangeAspect="1"/>
          </p:cNvPicPr>
          <p:nvPr/>
        </p:nvPicPr>
        <p:blipFill>
          <a:blip r:embed="rId3"/>
          <a:stretch>
            <a:fillRect/>
          </a:stretch>
        </p:blipFill>
        <p:spPr>
          <a:xfrm>
            <a:off x="18375969" y="9414213"/>
            <a:ext cx="2425432" cy="252358"/>
          </a:xfrm>
          <a:prstGeom prst="rect">
            <a:avLst/>
          </a:prstGeom>
          <a:ln w="12700">
            <a:miter lim="400000"/>
          </a:ln>
        </p:spPr>
      </p:pic>
      <p:pic>
        <p:nvPicPr>
          <p:cNvPr id="187" name="Image" descr="Image"/>
          <p:cNvPicPr>
            <a:picLocks noChangeAspect="1"/>
          </p:cNvPicPr>
          <p:nvPr/>
        </p:nvPicPr>
        <p:blipFill>
          <a:blip r:embed="rId3"/>
          <a:stretch>
            <a:fillRect/>
          </a:stretch>
        </p:blipFill>
        <p:spPr>
          <a:xfrm>
            <a:off x="18375969" y="9944433"/>
            <a:ext cx="2425432" cy="252358"/>
          </a:xfrm>
          <a:prstGeom prst="rect">
            <a:avLst/>
          </a:prstGeom>
          <a:ln w="12700">
            <a:miter lim="400000"/>
          </a:ln>
        </p:spPr>
      </p:pic>
      <p:sp>
        <p:nvSpPr>
          <p:cNvPr id="188" name="Line"/>
          <p:cNvSpPr/>
          <p:nvPr/>
        </p:nvSpPr>
        <p:spPr>
          <a:xfrm>
            <a:off x="4098529" y="11945915"/>
            <a:ext cx="9374035" cy="1"/>
          </a:xfrm>
          <a:prstGeom prst="line">
            <a:avLst/>
          </a:prstGeom>
          <a:ln w="152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89" name="Revisions are “promoted” towards production"/>
          <p:cNvSpPr txBox="1"/>
          <p:nvPr/>
        </p:nvSpPr>
        <p:spPr>
          <a:xfrm>
            <a:off x="6081814" y="10875609"/>
            <a:ext cx="8906867" cy="6635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400">
                <a:solidFill>
                  <a:srgbClr val="000000"/>
                </a:solidFill>
                <a:latin typeface="Helvetica Light"/>
                <a:ea typeface="Helvetica Light"/>
                <a:cs typeface="Helvetica Light"/>
                <a:sym typeface="Helvetica Light"/>
              </a:defRPr>
            </a:lvl1pPr>
          </a:lstStyle>
          <a:p>
            <a:r>
              <a:t>Revisions are “promoted” towards production</a:t>
            </a:r>
          </a:p>
        </p:txBody>
      </p:sp>
      <p:sp>
        <p:nvSpPr>
          <p:cNvPr id="190" name="Q/A takes place in each stage (including production!)"/>
          <p:cNvSpPr txBox="1"/>
          <p:nvPr/>
        </p:nvSpPr>
        <p:spPr>
          <a:xfrm>
            <a:off x="4167293" y="12411947"/>
            <a:ext cx="12343004" cy="7524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4000">
                <a:solidFill>
                  <a:srgbClr val="000000"/>
                </a:solidFill>
                <a:latin typeface="Helvetica Light"/>
                <a:ea typeface="Helvetica Light"/>
                <a:cs typeface="Helvetica Light"/>
                <a:sym typeface="Helvetica Light"/>
              </a:defRPr>
            </a:lvl1pPr>
          </a:lstStyle>
          <a:p>
            <a:r>
              <a:t>Q/A takes place in each stage (including production!)</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A/B Deployments with Canaries"/>
          <p:cNvSpPr txBox="1">
            <a:spLocks noGrp="1"/>
          </p:cNvSpPr>
          <p:nvPr>
            <p:ph type="title"/>
          </p:nvPr>
        </p:nvSpPr>
        <p:spPr>
          <a:prstGeom prst="rect">
            <a:avLst/>
          </a:prstGeom>
        </p:spPr>
        <p:txBody>
          <a:bodyPr/>
          <a:lstStyle/>
          <a:p>
            <a:r>
              <a:t>A/B Deployments with Canaries</a:t>
            </a:r>
          </a:p>
        </p:txBody>
      </p:sp>
      <p:sp>
        <p:nvSpPr>
          <p:cNvPr id="365" name="Mitigating risk in continuous delivery"/>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Mitigating risk in continuous delivery</a:t>
            </a:r>
          </a:p>
        </p:txBody>
      </p:sp>
      <p:sp>
        <p:nvSpPr>
          <p:cNvPr id="366" name="Slide bullet text"/>
          <p:cNvSpPr txBox="1">
            <a:spLocks noGrp="1"/>
          </p:cNvSpPr>
          <p:nvPr>
            <p:ph type="body" idx="1"/>
          </p:nvPr>
        </p:nvSpPr>
        <p:spPr>
          <a:prstGeom prst="rect">
            <a:avLst/>
          </a:prstGeom>
        </p:spPr>
        <p:txBody>
          <a:bodyPr/>
          <a:lstStyle/>
          <a:p>
            <a:endParaRPr/>
          </a:p>
        </p:txBody>
      </p:sp>
      <p:pic>
        <p:nvPicPr>
          <p:cNvPr id="367" name="Image" descr="Image"/>
          <p:cNvPicPr>
            <a:picLocks noChangeAspect="1"/>
          </p:cNvPicPr>
          <p:nvPr/>
        </p:nvPicPr>
        <p:blipFill>
          <a:blip r:embed="rId3"/>
          <a:stretch>
            <a:fillRect/>
          </a:stretch>
        </p:blipFill>
        <p:spPr>
          <a:xfrm>
            <a:off x="4387453" y="4459535"/>
            <a:ext cx="15609094" cy="5527674"/>
          </a:xfrm>
          <a:prstGeom prst="rect">
            <a:avLst/>
          </a:prstGeom>
          <a:ln w="12700">
            <a:miter lim="400000"/>
          </a:ln>
        </p:spPr>
      </p:pic>
      <p:sp>
        <p:nvSpPr>
          <p:cNvPr id="368" name="Monitor both:…"/>
          <p:cNvSpPr txBox="1"/>
          <p:nvPr/>
        </p:nvSpPr>
        <p:spPr>
          <a:xfrm>
            <a:off x="8972512" y="9958303"/>
            <a:ext cx="9903080" cy="12350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algn="l" defTabSz="821531">
              <a:defRPr sz="3600">
                <a:solidFill>
                  <a:srgbClr val="000000"/>
                </a:solidFill>
                <a:latin typeface="Helvetica Light"/>
                <a:ea typeface="Helvetica Light"/>
                <a:cs typeface="Helvetica Light"/>
                <a:sym typeface="Helvetica Light"/>
              </a:defRPr>
            </a:pPr>
            <a:r>
              <a:t>Monitor both:</a:t>
            </a:r>
          </a:p>
          <a:p>
            <a:pPr algn="l" defTabSz="821531">
              <a:defRPr sz="3600">
                <a:solidFill>
                  <a:srgbClr val="000000"/>
                </a:solidFill>
                <a:latin typeface="Helvetica Light"/>
                <a:ea typeface="Helvetica Light"/>
                <a:cs typeface="Helvetica Light"/>
                <a:sym typeface="Helvetica Light"/>
              </a:defRPr>
            </a:pPr>
            <a:r>
              <a:t>But minimize impact of problems in new version</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Operations Responsibility"/>
          <p:cNvSpPr txBox="1">
            <a:spLocks noGrp="1"/>
          </p:cNvSpPr>
          <p:nvPr>
            <p:ph type="title"/>
          </p:nvPr>
        </p:nvSpPr>
        <p:spPr>
          <a:prstGeom prst="rect">
            <a:avLst/>
          </a:prstGeom>
        </p:spPr>
        <p:txBody>
          <a:bodyPr/>
          <a:lstStyle/>
          <a:p>
            <a:r>
              <a:t>Operations Responsibility </a:t>
            </a:r>
          </a:p>
        </p:txBody>
      </p:sp>
      <p:sp>
        <p:nvSpPr>
          <p:cNvPr id="193" name="DevOps in a slide"/>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DevOps in a slide</a:t>
            </a:r>
          </a:p>
        </p:txBody>
      </p:sp>
      <p:sp>
        <p:nvSpPr>
          <p:cNvPr id="194" name="Once we deploy, someone has to monitor software, make sure it’s running OK, no bugs, etc…"/>
          <p:cNvSpPr txBox="1">
            <a:spLocks noGrp="1"/>
          </p:cNvSpPr>
          <p:nvPr>
            <p:ph type="body" idx="1"/>
          </p:nvPr>
        </p:nvSpPr>
        <p:spPr>
          <a:prstGeom prst="rect">
            <a:avLst/>
          </a:prstGeom>
        </p:spPr>
        <p:txBody>
          <a:bodyPr/>
          <a:lstStyle/>
          <a:p>
            <a:r>
              <a:t>Once we </a:t>
            </a:r>
            <a:r>
              <a:rPr b="1"/>
              <a:t>deploy</a:t>
            </a:r>
            <a:r>
              <a:t>, someone has to monitor software, make sure it’s running OK, no bugs, etc</a:t>
            </a:r>
          </a:p>
          <a:p>
            <a:r>
              <a:t>Assume 3 environments:</a:t>
            </a:r>
          </a:p>
          <a:p>
            <a:pPr lvl="1"/>
            <a:r>
              <a:t>Test, Staging, Production</a:t>
            </a:r>
          </a:p>
          <a:p>
            <a:r>
              <a:t>Whose job is it?</a:t>
            </a:r>
          </a:p>
        </p:txBody>
      </p:sp>
      <p:graphicFrame>
        <p:nvGraphicFramePr>
          <p:cNvPr id="195" name="Table"/>
          <p:cNvGraphicFramePr/>
          <p:nvPr/>
        </p:nvGraphicFramePr>
        <p:xfrm>
          <a:off x="4974685" y="9394031"/>
          <a:ext cx="14434629" cy="4027844"/>
        </p:xfrm>
        <a:graphic>
          <a:graphicData uri="http://schemas.openxmlformats.org/drawingml/2006/table">
            <a:tbl>
              <a:tblPr bandRow="1">
                <a:tableStyleId>{4C3C2611-4C71-4FC5-86AE-919BDF0F9419}</a:tableStyleId>
              </a:tblPr>
              <a:tblGrid>
                <a:gridCol w="2070896">
                  <a:extLst>
                    <a:ext uri="{9D8B030D-6E8A-4147-A177-3AD203B41FA5}">
                      <a16:colId xmlns:a16="http://schemas.microsoft.com/office/drawing/2014/main" val="20000"/>
                    </a:ext>
                  </a:extLst>
                </a:gridCol>
                <a:gridCol w="5787321">
                  <a:extLst>
                    <a:ext uri="{9D8B030D-6E8A-4147-A177-3AD203B41FA5}">
                      <a16:colId xmlns:a16="http://schemas.microsoft.com/office/drawing/2014/main" val="20001"/>
                    </a:ext>
                  </a:extLst>
                </a:gridCol>
                <a:gridCol w="6576412">
                  <a:extLst>
                    <a:ext uri="{9D8B030D-6E8A-4147-A177-3AD203B41FA5}">
                      <a16:colId xmlns:a16="http://schemas.microsoft.com/office/drawing/2014/main" val="20002"/>
                    </a:ext>
                  </a:extLst>
                </a:gridCol>
              </a:tblGrid>
              <a:tr h="1006961">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miter lim="400000"/>
                    </a:lnL>
                    <a:lnR w="12700">
                      <a:solidFill>
                        <a:srgbClr val="3797C6"/>
                      </a:solidFill>
                      <a:miter lim="400000"/>
                    </a:lnR>
                    <a:lnT w="12700">
                      <a:miter lim="400000"/>
                    </a:lnT>
                    <a:lnB w="12700">
                      <a:miter lim="400000"/>
                    </a:lnB>
                    <a:solidFill>
                      <a:srgbClr val="FFFFFF"/>
                    </a:solidFill>
                  </a:tcPr>
                </a:tc>
                <a:tc>
                  <a:txBody>
                    <a:bodyPr/>
                    <a:lstStyle/>
                    <a:p>
                      <a:pPr defTabSz="914400"/>
                      <a:r>
                        <a:rPr sz="3600">
                          <a:latin typeface="Helvetica Light"/>
                          <a:ea typeface="Helvetica Light"/>
                          <a:cs typeface="Helvetica Light"/>
                          <a:sym typeface="Helvetica Light"/>
                        </a:rPr>
                        <a:t>Developers</a:t>
                      </a:r>
                    </a:p>
                  </a:txBody>
                  <a:tcPr marL="50800" marR="50800" marT="50800" marB="50800" anchor="ctr" horzOverflow="overflow">
                    <a:lnL w="12700">
                      <a:solidFill>
                        <a:srgbClr val="3797C6"/>
                      </a:solidFill>
                      <a:miter lim="400000"/>
                    </a:lnL>
                    <a:lnR w="12700">
                      <a:solidFill>
                        <a:srgbClr val="3797C6"/>
                      </a:solidFill>
                      <a:miter lim="400000"/>
                    </a:lnR>
                    <a:lnT w="12700">
                      <a:miter lim="400000"/>
                    </a:lnT>
                    <a:lnB w="12700">
                      <a:miter lim="400000"/>
                    </a:lnB>
                    <a:solidFill>
                      <a:srgbClr val="FFFFFF"/>
                    </a:solidFill>
                  </a:tcPr>
                </a:tc>
                <a:tc>
                  <a:txBody>
                    <a:bodyPr/>
                    <a:lstStyle/>
                    <a:p>
                      <a:pPr defTabSz="914400"/>
                      <a:r>
                        <a:rPr sz="3600">
                          <a:latin typeface="Helvetica Light"/>
                          <a:ea typeface="Helvetica Light"/>
                          <a:cs typeface="Helvetica Light"/>
                          <a:sym typeface="Helvetica Light"/>
                        </a:rPr>
                        <a:t>Operators</a:t>
                      </a:r>
                    </a:p>
                  </a:txBody>
                  <a:tcPr marL="50800" marR="50800" marT="50800" marB="50800" anchor="ctr" horzOverflow="overflow">
                    <a:lnL w="12700">
                      <a:solidFill>
                        <a:srgbClr val="3797C6"/>
                      </a:solidFill>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0"/>
                  </a:ext>
                </a:extLst>
              </a:tr>
              <a:tr h="1006961">
                <a:tc>
                  <a:txBody>
                    <a:bodyPr/>
                    <a:lstStyle/>
                    <a:p>
                      <a:pPr defTabSz="914400"/>
                      <a:r>
                        <a:rPr sz="3600">
                          <a:latin typeface="Helvetica Light"/>
                          <a:ea typeface="Helvetica Light"/>
                          <a:cs typeface="Helvetica Light"/>
                          <a:sym typeface="Helvetica Light"/>
                        </a:rPr>
                        <a:t>Waterfall</a:t>
                      </a:r>
                    </a:p>
                  </a:txBody>
                  <a:tcPr marL="50800" marR="50800" marT="50800" marB="50800" anchor="ctr" horzOverflow="overflow">
                    <a:lnL w="12700">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miter lim="400000"/>
                    </a:lnR>
                    <a:lnT w="12700">
                      <a:miter lim="400000"/>
                    </a:lnT>
                    <a:lnB w="12700">
                      <a:miter lim="400000"/>
                    </a:lnB>
                  </a:tcPr>
                </a:tc>
                <a:extLst>
                  <a:ext uri="{0D108BD9-81ED-4DB2-BD59-A6C34878D82A}">
                    <a16:rowId xmlns:a16="http://schemas.microsoft.com/office/drawing/2014/main" val="10001"/>
                  </a:ext>
                </a:extLst>
              </a:tr>
              <a:tr h="1006961">
                <a:tc>
                  <a:txBody>
                    <a:bodyPr/>
                    <a:lstStyle/>
                    <a:p>
                      <a:pPr defTabSz="914400"/>
                      <a:r>
                        <a:rPr sz="3600">
                          <a:latin typeface="Helvetica Light"/>
                          <a:ea typeface="Helvetica Light"/>
                          <a:cs typeface="Helvetica Light"/>
                          <a:sym typeface="Helvetica Light"/>
                        </a:rPr>
                        <a:t>Agile</a:t>
                      </a:r>
                    </a:p>
                  </a:txBody>
                  <a:tcPr marL="50800" marR="50800" marT="50800" marB="50800" anchor="ctr" horzOverflow="overflow">
                    <a:lnL w="12700">
                      <a:miter lim="400000"/>
                    </a:lnL>
                    <a:lnR w="12700">
                      <a:solidFill>
                        <a:srgbClr val="3797C6"/>
                      </a:solidFill>
                      <a:miter lim="400000"/>
                    </a:lnR>
                    <a:lnT w="12700">
                      <a:miter lim="400000"/>
                    </a:lnT>
                    <a:lnB w="12700">
                      <a:miter lim="400000"/>
                    </a:lnB>
                    <a:solidFill>
                      <a:srgbClr val="FFFFFF"/>
                    </a:solidFill>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solidFill>
                        <a:srgbClr val="3797C6"/>
                      </a:solidFill>
                      <a:miter lim="400000"/>
                    </a:lnR>
                    <a:lnT w="12700">
                      <a:miter lim="400000"/>
                    </a:lnT>
                    <a:lnB w="12700">
                      <a:miter lim="400000"/>
                    </a:lnB>
                    <a:solidFill>
                      <a:srgbClr val="FFFFFF"/>
                    </a:solidFill>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2"/>
                  </a:ext>
                </a:extLst>
              </a:tr>
              <a:tr h="1006961">
                <a:tc>
                  <a:txBody>
                    <a:bodyPr/>
                    <a:lstStyle/>
                    <a:p>
                      <a:pPr defTabSz="914400"/>
                      <a:r>
                        <a:rPr sz="3600">
                          <a:latin typeface="Helvetica Light"/>
                          <a:ea typeface="Helvetica Light"/>
                          <a:cs typeface="Helvetica Light"/>
                          <a:sym typeface="Helvetica Light"/>
                        </a:rPr>
                        <a:t>DevOps</a:t>
                      </a:r>
                    </a:p>
                  </a:txBody>
                  <a:tcPr marL="50800" marR="50800" marT="50800" marB="50800" anchor="ctr" horzOverflow="overflow">
                    <a:lnL w="12700">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solidFill>
                        <a:srgbClr val="3797C6"/>
                      </a:solidFill>
                      <a:miter lim="400000"/>
                    </a:lnR>
                    <a:lnT w="12700">
                      <a:miter lim="400000"/>
                    </a:lnT>
                    <a:lnB w="12700">
                      <a:miter lim="400000"/>
                    </a:lnB>
                  </a:tcPr>
                </a:tc>
                <a:tc>
                  <a:txBody>
                    <a:bodyPr/>
                    <a:lstStyle/>
                    <a:p>
                      <a:pPr defTabSz="914400">
                        <a:defRPr sz="3600">
                          <a:latin typeface="Helvetica Light"/>
                          <a:ea typeface="Helvetica Light"/>
                          <a:cs typeface="Helvetica Light"/>
                          <a:sym typeface="Helvetica Light"/>
                        </a:defRPr>
                      </a:pPr>
                      <a:endParaRPr/>
                    </a:p>
                  </a:txBody>
                  <a:tcPr marL="50800" marR="50800" marT="50800" marB="50800" anchor="ctr" horzOverflow="overflow">
                    <a:lnL w="12700">
                      <a:solidFill>
                        <a:srgbClr val="3797C6"/>
                      </a:solidFill>
                      <a:miter lim="400000"/>
                    </a:lnL>
                    <a:lnR w="12700">
                      <a:miter lim="400000"/>
                    </a:lnR>
                    <a:lnT w="12700">
                      <a:miter lim="400000"/>
                    </a:lnT>
                    <a:lnB w="12700">
                      <a:miter lim="400000"/>
                    </a:lnB>
                  </a:tcPr>
                </a:tc>
                <a:extLst>
                  <a:ext uri="{0D108BD9-81ED-4DB2-BD59-A6C34878D82A}">
                    <a16:rowId xmlns:a16="http://schemas.microsoft.com/office/drawing/2014/main" val="10003"/>
                  </a:ext>
                </a:extLst>
              </a:tr>
            </a:tbl>
          </a:graphicData>
        </a:graphic>
      </p:graphicFrame>
      <p:grpSp>
        <p:nvGrpSpPr>
          <p:cNvPr id="199" name="Group"/>
          <p:cNvGrpSpPr/>
          <p:nvPr/>
        </p:nvGrpSpPr>
        <p:grpSpPr>
          <a:xfrm>
            <a:off x="13638609" y="10787062"/>
            <a:ext cx="5145485" cy="1270001"/>
            <a:chOff x="416686" y="300037"/>
            <a:chExt cx="5145484" cy="1270000"/>
          </a:xfrm>
        </p:grpSpPr>
        <p:sp>
          <p:nvSpPr>
            <p:cNvPr id="196" name="Test"/>
            <p:cNvSpPr/>
            <p:nvPr/>
          </p:nvSpPr>
          <p:spPr>
            <a:xfrm>
              <a:off x="416686" y="300037"/>
              <a:ext cx="1270001" cy="1270001"/>
            </a:xfrm>
            <a:prstGeom prst="line">
              <a:avLst/>
            </a:prstGeom>
            <a:solidFill>
              <a:srgbClr val="96CBB9"/>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Test</a:t>
              </a:r>
            </a:p>
          </p:txBody>
        </p:sp>
        <p:sp>
          <p:nvSpPr>
            <p:cNvPr id="197" name="Production"/>
            <p:cNvSpPr/>
            <p:nvPr/>
          </p:nvSpPr>
          <p:spPr>
            <a:xfrm>
              <a:off x="4292171" y="300037"/>
              <a:ext cx="1270001" cy="1270001"/>
            </a:xfrm>
            <a:prstGeom prst="line">
              <a:avLst/>
            </a:prstGeom>
            <a:solidFill>
              <a:srgbClr val="96CBB9"/>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
          <p:nvSpPr>
            <p:cNvPr id="198" name="Staging"/>
            <p:cNvSpPr/>
            <p:nvPr/>
          </p:nvSpPr>
          <p:spPr>
            <a:xfrm>
              <a:off x="2056017" y="300037"/>
              <a:ext cx="1270001" cy="1270001"/>
            </a:xfrm>
            <a:prstGeom prst="line">
              <a:avLst/>
            </a:prstGeom>
            <a:solidFill>
              <a:srgbClr val="96CBB9"/>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Staging</a:t>
              </a:r>
            </a:p>
          </p:txBody>
        </p:sp>
      </p:grpSp>
      <p:grpSp>
        <p:nvGrpSpPr>
          <p:cNvPr id="202" name="Group"/>
          <p:cNvGrpSpPr/>
          <p:nvPr/>
        </p:nvGrpSpPr>
        <p:grpSpPr>
          <a:xfrm>
            <a:off x="15277939" y="11858625"/>
            <a:ext cx="3506155" cy="1270000"/>
            <a:chOff x="734060" y="300037"/>
            <a:chExt cx="3506154" cy="1270000"/>
          </a:xfrm>
        </p:grpSpPr>
        <p:sp>
          <p:nvSpPr>
            <p:cNvPr id="200" name="Production"/>
            <p:cNvSpPr/>
            <p:nvPr/>
          </p:nvSpPr>
          <p:spPr>
            <a:xfrm>
              <a:off x="2970214" y="300037"/>
              <a:ext cx="1270001" cy="1270001"/>
            </a:xfrm>
            <a:prstGeom prst="line">
              <a:avLst/>
            </a:prstGeom>
            <a:solidFill>
              <a:srgbClr val="96CBB9"/>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
          <p:nvSpPr>
            <p:cNvPr id="201" name="Staging"/>
            <p:cNvSpPr/>
            <p:nvPr/>
          </p:nvSpPr>
          <p:spPr>
            <a:xfrm>
              <a:off x="734060" y="300037"/>
              <a:ext cx="1270001" cy="1270001"/>
            </a:xfrm>
            <a:prstGeom prst="line">
              <a:avLst/>
            </a:prstGeom>
            <a:solidFill>
              <a:srgbClr val="96CBB9"/>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Staging</a:t>
              </a:r>
            </a:p>
          </p:txBody>
        </p:sp>
      </p:grpSp>
      <p:sp>
        <p:nvSpPr>
          <p:cNvPr id="203" name="Test"/>
          <p:cNvSpPr txBox="1"/>
          <p:nvPr/>
        </p:nvSpPr>
        <p:spPr>
          <a:xfrm>
            <a:off x="7435484" y="11558587"/>
            <a:ext cx="833375" cy="600076"/>
          </a:xfrm>
          <a:prstGeom prst="rect">
            <a:avLst/>
          </a:prstGeom>
          <a:solidFill>
            <a:srgbClr val="96CBB9"/>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defRPr sz="3000">
                <a:solidFill>
                  <a:srgbClr val="000000"/>
                </a:solidFill>
                <a:latin typeface="Helvetica Light"/>
                <a:ea typeface="Helvetica Light"/>
                <a:cs typeface="Helvetica Light"/>
                <a:sym typeface="Helvetica Light"/>
              </a:defRPr>
            </a:lvl1pPr>
          </a:lstStyle>
          <a:p>
            <a:pPr defTabSz="914400"/>
            <a:r>
              <a:t>Test</a:t>
            </a:r>
          </a:p>
        </p:txBody>
      </p:sp>
      <p:grpSp>
        <p:nvGrpSpPr>
          <p:cNvPr id="206" name="Group"/>
          <p:cNvGrpSpPr/>
          <p:nvPr/>
        </p:nvGrpSpPr>
        <p:grpSpPr>
          <a:xfrm>
            <a:off x="7852172" y="12930187"/>
            <a:ext cx="2695019" cy="1270001"/>
            <a:chOff x="416686" y="300037"/>
            <a:chExt cx="2695017" cy="1270000"/>
          </a:xfrm>
        </p:grpSpPr>
        <p:sp>
          <p:nvSpPr>
            <p:cNvPr id="204" name="Staging"/>
            <p:cNvSpPr/>
            <p:nvPr/>
          </p:nvSpPr>
          <p:spPr>
            <a:xfrm>
              <a:off x="1841704" y="300037"/>
              <a:ext cx="1270001" cy="1270001"/>
            </a:xfrm>
            <a:prstGeom prst="line">
              <a:avLst/>
            </a:prstGeom>
            <a:solidFill>
              <a:srgbClr val="96CBB9"/>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Staging</a:t>
              </a:r>
            </a:p>
          </p:txBody>
        </p:sp>
        <p:sp>
          <p:nvSpPr>
            <p:cNvPr id="205" name="Test"/>
            <p:cNvSpPr/>
            <p:nvPr/>
          </p:nvSpPr>
          <p:spPr>
            <a:xfrm>
              <a:off x="416686" y="300037"/>
              <a:ext cx="1270001" cy="1270001"/>
            </a:xfrm>
            <a:prstGeom prst="line">
              <a:avLst/>
            </a:prstGeom>
            <a:solidFill>
              <a:srgbClr val="96CBB9"/>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000">
                  <a:solidFill>
                    <a:srgbClr val="000000"/>
                  </a:solidFill>
                  <a:latin typeface="Helvetica Light"/>
                  <a:ea typeface="Helvetica Light"/>
                  <a:cs typeface="Helvetica Light"/>
                  <a:sym typeface="Helvetica Light"/>
                </a:defRPr>
              </a:lvl1pPr>
            </a:lstStyle>
            <a:p>
              <a:pPr defTabSz="914400"/>
              <a:r>
                <a:t>Test</a:t>
              </a:r>
            </a:p>
          </p:txBody>
        </p:sp>
      </p:grpSp>
      <p:sp>
        <p:nvSpPr>
          <p:cNvPr id="207" name="Production"/>
          <p:cNvSpPr txBox="1"/>
          <p:nvPr/>
        </p:nvSpPr>
        <p:spPr>
          <a:xfrm>
            <a:off x="16518667" y="12630150"/>
            <a:ext cx="1990853" cy="600076"/>
          </a:xfrm>
          <a:prstGeom prst="rect">
            <a:avLst/>
          </a:prstGeom>
          <a:solidFill>
            <a:srgbClr val="96CBB9"/>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
        <p:nvSpPr>
          <p:cNvPr id="208" name="Production"/>
          <p:cNvSpPr txBox="1"/>
          <p:nvPr/>
        </p:nvSpPr>
        <p:spPr>
          <a:xfrm>
            <a:off x="10375042" y="12630150"/>
            <a:ext cx="1990853" cy="600076"/>
          </a:xfrm>
          <a:prstGeom prst="rect">
            <a:avLst/>
          </a:prstGeom>
          <a:solidFill>
            <a:srgbClr val="96CBB9">
              <a:alpha val="41018"/>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defRPr sz="3000">
                <a:solidFill>
                  <a:srgbClr val="000000"/>
                </a:solidFill>
                <a:latin typeface="Helvetica Light"/>
                <a:ea typeface="Helvetica Light"/>
                <a:cs typeface="Helvetica Light"/>
                <a:sym typeface="Helvetica Light"/>
              </a:defRPr>
            </a:lvl1pPr>
          </a:lstStyle>
          <a:p>
            <a:pPr defTabSz="914400"/>
            <a:r>
              <a:t>Production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0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0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9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2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20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2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 grpId="4" animBg="1" advAuto="0"/>
      <p:bldP spid="199" grpId="1" animBg="1" advAuto="0"/>
      <p:bldP spid="202" grpId="3" animBg="1" advAuto="0"/>
      <p:bldP spid="203" grpId="2" animBg="1" advAuto="0"/>
      <p:bldP spid="206" grpId="5" animBg="1" advAuto="0"/>
      <p:bldP spid="207" grpId="6" animBg="1" advAuto="0"/>
      <p:bldP spid="208" grpId="7" animBg="1" advAuto="0"/>
    </p:bld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391</TotalTime>
  <Words>2696</Words>
  <Application>Microsoft Macintosh PowerPoint</Application>
  <PresentationFormat>Custom</PresentationFormat>
  <Paragraphs>179</Paragraphs>
  <Slides>18</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Helvetica</vt:lpstr>
      <vt:lpstr>Helvetica Light</vt:lpstr>
      <vt:lpstr>Helvetica Neue</vt:lpstr>
      <vt:lpstr>Helvetica Neue Medium</vt:lpstr>
      <vt:lpstr>21_BasicWhite</vt:lpstr>
      <vt:lpstr>CS 4530 Software Engineering</vt:lpstr>
      <vt:lpstr>Learning Objectives for this Lesson</vt:lpstr>
      <vt:lpstr>Cost to Fix a Defect Over Time</vt:lpstr>
      <vt:lpstr>Deploying New Code</vt:lpstr>
      <vt:lpstr>Continuous Delivery</vt:lpstr>
      <vt:lpstr>Staging Environments</vt:lpstr>
      <vt:lpstr>Test-Stage-Production</vt:lpstr>
      <vt:lpstr>A/B Deployments with Canaries</vt:lpstr>
      <vt:lpstr>Operations Responsibility </vt:lpstr>
      <vt:lpstr>Release Pipelines</vt:lpstr>
      <vt:lpstr>Deployment Example: Facebook.com</vt:lpstr>
      <vt:lpstr>Deployment Example: Facebook.com</vt:lpstr>
      <vt:lpstr>Deployment Example: Facebook.com</vt:lpstr>
      <vt:lpstr>Monitoring</vt:lpstr>
      <vt:lpstr>Monitoring Services Aggregate System Status</vt:lpstr>
      <vt:lpstr>Monitoring Dashboards Help Gather Insights</vt:lpstr>
      <vt:lpstr>Monitoring Services Take Automated Actions</vt:lpstr>
      <vt:lpstr>Monitoring Services Take Automated Actions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Vesely, Ferdinand</cp:lastModifiedBy>
  <cp:revision>4</cp:revision>
  <dcterms:modified xsi:type="dcterms:W3CDTF">2022-03-06T22:13:07Z</dcterms:modified>
</cp:coreProperties>
</file>